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6"/>
  </p:notesMasterIdLst>
  <p:sldIdLst>
    <p:sldId id="369" r:id="rId2"/>
    <p:sldId id="371" r:id="rId3"/>
    <p:sldId id="372" r:id="rId4"/>
    <p:sldId id="320" r:id="rId5"/>
    <p:sldId id="373" r:id="rId6"/>
    <p:sldId id="374" r:id="rId7"/>
    <p:sldId id="321" r:id="rId8"/>
    <p:sldId id="329" r:id="rId9"/>
    <p:sldId id="330" r:id="rId10"/>
    <p:sldId id="331" r:id="rId11"/>
    <p:sldId id="332" r:id="rId12"/>
    <p:sldId id="322" r:id="rId13"/>
    <p:sldId id="281" r:id="rId14"/>
    <p:sldId id="323" r:id="rId15"/>
    <p:sldId id="324" r:id="rId16"/>
    <p:sldId id="283" r:id="rId17"/>
    <p:sldId id="376" r:id="rId18"/>
    <p:sldId id="380" r:id="rId19"/>
    <p:sldId id="381" r:id="rId20"/>
    <p:sldId id="382" r:id="rId21"/>
    <p:sldId id="394" r:id="rId22"/>
    <p:sldId id="333" r:id="rId23"/>
    <p:sldId id="282" r:id="rId24"/>
    <p:sldId id="284" r:id="rId25"/>
    <p:sldId id="285" r:id="rId26"/>
    <p:sldId id="383" r:id="rId27"/>
    <p:sldId id="384" r:id="rId28"/>
    <p:sldId id="386" r:id="rId29"/>
    <p:sldId id="387" r:id="rId30"/>
    <p:sldId id="395" r:id="rId31"/>
    <p:sldId id="334" r:id="rId32"/>
    <p:sldId id="335" r:id="rId33"/>
    <p:sldId id="388" r:id="rId34"/>
    <p:sldId id="389" r:id="rId35"/>
    <p:sldId id="390" r:id="rId36"/>
    <p:sldId id="391" r:id="rId37"/>
    <p:sldId id="392" r:id="rId38"/>
    <p:sldId id="393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7" r:id="rId56"/>
    <p:sldId id="308" r:id="rId57"/>
    <p:sldId id="337" r:id="rId58"/>
    <p:sldId id="336" r:id="rId59"/>
    <p:sldId id="309" r:id="rId60"/>
    <p:sldId id="310" r:id="rId61"/>
    <p:sldId id="311" r:id="rId62"/>
    <p:sldId id="260" r:id="rId63"/>
    <p:sldId id="356" r:id="rId64"/>
    <p:sldId id="312" r:id="rId65"/>
    <p:sldId id="313" r:id="rId66"/>
    <p:sldId id="314" r:id="rId67"/>
    <p:sldId id="315" r:id="rId68"/>
    <p:sldId id="316" r:id="rId69"/>
    <p:sldId id="340" r:id="rId70"/>
    <p:sldId id="317" r:id="rId71"/>
    <p:sldId id="342" r:id="rId72"/>
    <p:sldId id="339" r:id="rId73"/>
    <p:sldId id="344" r:id="rId74"/>
    <p:sldId id="345" r:id="rId75"/>
    <p:sldId id="357" r:id="rId76"/>
    <p:sldId id="358" r:id="rId77"/>
    <p:sldId id="354" r:id="rId78"/>
    <p:sldId id="347" r:id="rId79"/>
    <p:sldId id="349" r:id="rId80"/>
    <p:sldId id="352" r:id="rId81"/>
    <p:sldId id="353" r:id="rId82"/>
    <p:sldId id="318" r:id="rId83"/>
    <p:sldId id="355" r:id="rId84"/>
    <p:sldId id="275" r:id="rId85"/>
    <p:sldId id="362" r:id="rId86"/>
    <p:sldId id="370" r:id="rId87"/>
    <p:sldId id="359" r:id="rId88"/>
    <p:sldId id="363" r:id="rId89"/>
    <p:sldId id="396" r:id="rId90"/>
    <p:sldId id="397" r:id="rId91"/>
    <p:sldId id="398" r:id="rId92"/>
    <p:sldId id="399" r:id="rId93"/>
    <p:sldId id="360" r:id="rId94"/>
    <p:sldId id="361" r:id="rId95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FD207D50-F515-4F4C-8E36-88D22FD9021A}">
          <p14:sldIdLst>
            <p14:sldId id="369"/>
          </p14:sldIdLst>
        </p14:section>
        <p14:section name="Rappels" id="{95AFD144-573D-4077-B0B1-15FA2ABD2F5C}">
          <p14:sldIdLst>
            <p14:sldId id="371"/>
            <p14:sldId id="372"/>
            <p14:sldId id="320"/>
            <p14:sldId id="373"/>
            <p14:sldId id="374"/>
            <p14:sldId id="321"/>
          </p14:sldIdLst>
        </p14:section>
        <p14:section name="Forms/URL (Communication)" id="{308BDD86-8F18-43A0-A392-EB31E0364678}">
          <p14:sldIdLst>
            <p14:sldId id="329"/>
            <p14:sldId id="330"/>
            <p14:sldId id="331"/>
            <p14:sldId id="332"/>
            <p14:sldId id="322"/>
            <p14:sldId id="281"/>
            <p14:sldId id="323"/>
            <p14:sldId id="324"/>
            <p14:sldId id="283"/>
            <p14:sldId id="376"/>
            <p14:sldId id="380"/>
            <p14:sldId id="381"/>
            <p14:sldId id="382"/>
            <p14:sldId id="394"/>
            <p14:sldId id="333"/>
            <p14:sldId id="282"/>
            <p14:sldId id="284"/>
            <p14:sldId id="285"/>
            <p14:sldId id="383"/>
            <p14:sldId id="384"/>
            <p14:sldId id="386"/>
            <p14:sldId id="387"/>
            <p14:sldId id="395"/>
          </p14:sldIdLst>
        </p14:section>
        <p14:section name="Statuts HTTP" id="{BA33B7E6-F33A-404A-A9A1-76A1117EDF29}">
          <p14:sldIdLst>
            <p14:sldId id="334"/>
            <p14:sldId id="335"/>
            <p14:sldId id="388"/>
            <p14:sldId id="389"/>
            <p14:sldId id="390"/>
            <p14:sldId id="391"/>
            <p14:sldId id="392"/>
            <p14:sldId id="393"/>
          </p14:sldIdLst>
        </p14:section>
        <p14:section name="Contrôle de Flot" id="{E6250998-417B-49D6-BED1-F637641A9BB2}">
          <p14:sldIdLst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7"/>
            <p14:sldId id="308"/>
            <p14:sldId id="337"/>
            <p14:sldId id="336"/>
            <p14:sldId id="309"/>
            <p14:sldId id="310"/>
            <p14:sldId id="311"/>
          </p14:sldIdLst>
        </p14:section>
        <p14:section name="Fonctions Avancées" id="{F18AB070-E819-4AD8-91B3-90245139D528}">
          <p14:sldIdLst>
            <p14:sldId id="260"/>
            <p14:sldId id="356"/>
            <p14:sldId id="312"/>
            <p14:sldId id="313"/>
            <p14:sldId id="314"/>
            <p14:sldId id="315"/>
            <p14:sldId id="316"/>
            <p14:sldId id="340"/>
            <p14:sldId id="317"/>
            <p14:sldId id="342"/>
            <p14:sldId id="339"/>
            <p14:sldId id="344"/>
            <p14:sldId id="345"/>
            <p14:sldId id="357"/>
            <p14:sldId id="358"/>
            <p14:sldId id="354"/>
            <p14:sldId id="347"/>
            <p14:sldId id="349"/>
            <p14:sldId id="352"/>
            <p14:sldId id="353"/>
            <p14:sldId id="318"/>
            <p14:sldId id="355"/>
          </p14:sldIdLst>
        </p14:section>
        <p14:section name="HTTP &amp; PHP, htaccess" id="{01233253-83F9-4DF2-A293-1E8B2FBB9E43}">
          <p14:sldIdLst>
            <p14:sldId id="275"/>
            <p14:sldId id="362"/>
            <p14:sldId id="370"/>
            <p14:sldId id="359"/>
            <p14:sldId id="363"/>
            <p14:sldId id="396"/>
            <p14:sldId id="397"/>
            <p14:sldId id="398"/>
            <p14:sldId id="399"/>
            <p14:sldId id="360"/>
            <p14:sldId id="36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Style moye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764" autoAdjust="0"/>
  </p:normalViewPr>
  <p:slideViewPr>
    <p:cSldViewPr>
      <p:cViewPr varScale="1">
        <p:scale>
          <a:sx n="67" d="100"/>
          <a:sy n="67" d="100"/>
        </p:scale>
        <p:origin x="-147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5AE048-40A2-48A9-BDFA-E9EDAE439A1F}" type="datetimeFigureOut">
              <a:rPr lang="fr-FR" smtClean="0"/>
              <a:t>11/03/2019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47D45E-7C01-4C47-AE8A-5BEF1DE71EA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7683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q=http://monsite.fr/mapage.php?var=truc&amp;nom=moi&amp;sa=D&amp;source=hangouts&amp;ust=1548846975043000&amp;usg=AFQjCNEnpC_jgzopVH3RPjRDaZitVK2Txw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google.com/url?q=http://monsite.fr/mapage.php&amp;sa=D&amp;source=hangouts&amp;ust=1548846975044000&amp;usg=AFQjCNGMpy0sfHDN-fDmcmIB51IMNGTiYw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0922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666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09225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1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Password: </a:t>
            </a:r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Zone de mot de passe (caratères saisis ne s’affichent pas à l’écran)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37451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mtClean="0"/>
              <a:t>Il va</a:t>
            </a:r>
            <a:r>
              <a:rPr lang="fr-FR" baseline="0" smtClean="0"/>
              <a:t> envoye le données dans la réquete http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666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mtClean="0"/>
              <a:t>&lt;form name="formClient" action="coursPHP.php"  method="POST" &gt;</a:t>
            </a:r>
          </a:p>
          <a:p>
            <a:r>
              <a:rPr lang="fr-FR" smtClean="0"/>
              <a:t>   &lt;label for="nom"&gt;Nom&lt;/label&gt;</a:t>
            </a:r>
          </a:p>
          <a:p>
            <a:r>
              <a:rPr lang="fr-FR" smtClean="0"/>
              <a:t>   &lt;input type="text" id="nom" </a:t>
            </a:r>
          </a:p>
          <a:p>
            <a:r>
              <a:rPr lang="fr-FR" smtClean="0"/>
              <a:t>                name="nomClient"  value="votre nom" </a:t>
            </a:r>
          </a:p>
          <a:p>
            <a:r>
              <a:rPr lang="fr-FR" smtClean="0"/>
              <a:t>                size="40" maxlength="150" /&gt;  &lt;br/&gt;</a:t>
            </a:r>
          </a:p>
          <a:p>
            <a:endParaRPr lang="fr-FR" smtClean="0"/>
          </a:p>
          <a:p>
            <a:r>
              <a:rPr lang="fr-FR" smtClean="0"/>
              <a:t> &lt;label for="nom"&gt;Opinion Client&lt;/label&gt;</a:t>
            </a:r>
          </a:p>
          <a:p>
            <a:r>
              <a:rPr lang="fr-FR" smtClean="0"/>
              <a:t>   &lt;input type="text" id="nom" </a:t>
            </a:r>
          </a:p>
          <a:p>
            <a:r>
              <a:rPr lang="fr-FR" smtClean="0"/>
              <a:t>                name="opinionClient"  value="votre opinion" </a:t>
            </a:r>
          </a:p>
          <a:p>
            <a:r>
              <a:rPr lang="fr-FR" smtClean="0"/>
              <a:t>                size="40" maxlength="150" /&gt;  &lt;br/&gt;</a:t>
            </a:r>
          </a:p>
          <a:p>
            <a:r>
              <a:rPr lang="fr-FR" smtClean="0"/>
              <a:t> </a:t>
            </a:r>
          </a:p>
          <a:p>
            <a:r>
              <a:rPr lang="fr-FR" smtClean="0"/>
              <a:t> &lt;label for="nom"&gt;Produit&lt;/label&gt;</a:t>
            </a:r>
          </a:p>
          <a:p>
            <a:r>
              <a:rPr lang="fr-FR" smtClean="0"/>
              <a:t>   &lt;input type="text" id="nom" </a:t>
            </a:r>
          </a:p>
          <a:p>
            <a:r>
              <a:rPr lang="fr-FR" smtClean="0"/>
              <a:t>                name="produit"  value="votre produit" </a:t>
            </a:r>
          </a:p>
          <a:p>
            <a:r>
              <a:rPr lang="fr-FR" smtClean="0"/>
              <a:t>                size="40" maxlength="150" /&gt;  &lt;br/&gt;</a:t>
            </a:r>
          </a:p>
          <a:p>
            <a:r>
              <a:rPr lang="fr-FR" smtClean="0"/>
              <a:t>&lt;input type="submit" value="Envoyer" /&gt; 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4587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1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Radio</a:t>
            </a:r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Les zones d’options </a:t>
            </a:r>
          </a:p>
          <a:p>
            <a:r>
              <a:rPr lang="fr-FR" sz="1200" b="1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TEXTAREA </a:t>
            </a:r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créer une zone de texte multi-lignes.</a:t>
            </a:r>
          </a:p>
          <a:p>
            <a:r>
              <a:rPr lang="fr-FR" sz="1200" b="1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: </a:t>
            </a:r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faire un choix parmi plusieurs possibilités sous forme de liste.</a:t>
            </a:r>
          </a:p>
          <a:p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L’attribut </a:t>
            </a:r>
            <a:r>
              <a:rPr lang="fr-FR" sz="1200" b="1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« multiple » : </a:t>
            </a:r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indique qu'on peut sélectionner plusieurs options parmi celles offertes dans le contrôle. Par défaut, si cet attribut n'est pas utilisé, seule une option peut être sélectionnée.</a:t>
            </a:r>
          </a:p>
          <a:p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A l’intérieur de </a:t>
            </a:r>
            <a:r>
              <a:rPr lang="fr-FR" sz="1200" b="1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&lt;select&gt; &lt;/select&gt;</a:t>
            </a:r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placer plusieurs balises </a:t>
            </a:r>
            <a:r>
              <a:rPr lang="fr-FR" sz="1200" b="1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&lt;option&gt; &lt;/option&gt; </a:t>
            </a:r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et/ou grouper les options avec la balise </a:t>
            </a:r>
            <a:r>
              <a:rPr lang="fr-FR" sz="1200" b="1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&lt;optgroup&gt; &lt;/optgroup&gt;</a:t>
            </a:r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fr-FR" sz="1200" b="0" i="0" u="none" strike="noStrike" kern="1200" baseline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1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FIELDSET : </a:t>
            </a:r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regrouper des éléments du formulaire qui ont un rapport entre eux. </a:t>
            </a:r>
          </a:p>
          <a:p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L’attribut « </a:t>
            </a:r>
            <a:r>
              <a:rPr lang="fr-FR" sz="1200" b="1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Legend </a:t>
            </a:r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» permet de donner un titre à ce groupement.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7694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1xx : informationnelle == d’autres paquets HTTP vont arriver</a:t>
            </a:r>
          </a:p>
          <a:p>
            <a:r>
              <a:rPr lang="fr-FR" dirty="0" smtClean="0"/>
              <a:t>2xx : succès == la requête a été reçue et comprise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3xx</a:t>
            </a:r>
            <a:r>
              <a:rPr lang="fr-FR" baseline="0" dirty="0" smtClean="0"/>
              <a:t> : redirection == le client va devoir faire quelque chose (automatiquement ou non) pour atteindre la ressource demandée </a:t>
            </a:r>
          </a:p>
          <a:p>
            <a:r>
              <a:rPr lang="fr-FR" baseline="0" dirty="0" smtClean="0"/>
              <a:t>4xx : erreur côté client == requête mal formatée, ressource inexistante, URL trop longue, …</a:t>
            </a:r>
          </a:p>
          <a:p>
            <a:r>
              <a:rPr lang="fr-FR" baseline="0" dirty="0" smtClean="0"/>
              <a:t>5xx : erreur côté serveur == version HTTP non supportée, le serveur web n’arrive pas à contacter un autre serveur, fonction non implémentée, 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0427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403</a:t>
            </a:r>
            <a:r>
              <a:rPr lang="fr-FR" baseline="0" dirty="0" smtClean="0"/>
              <a:t> : il faut s’identifier auprès du serveur web ! Et bien du serveur web ! (pas seulement dans l’application codée en PHP)</a:t>
            </a:r>
          </a:p>
          <a:p>
            <a:r>
              <a:rPr lang="fr-FR" baseline="0" dirty="0" smtClean="0"/>
              <a:t>500 : erreur très vague, il faut aller voir la log d’erreur du serveur web pour en savoir plus</a:t>
            </a:r>
          </a:p>
          <a:p>
            <a:r>
              <a:rPr lang="fr-FR" baseline="0" dirty="0" smtClean="0"/>
              <a:t>502 : il s’agit du cas de « reverse proxy » où le serveur web transmet la requête reçue à un autre serveur web qui la traitera… sauf que le serveur web que l’on expose sur internet n’arrive pas à contacter l’autre serveur en backoffice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04271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mtClean="0"/>
              <a:t>$qte=0;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94958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8817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 cas classique d’un petit</a:t>
            </a:r>
            <a:r>
              <a:rPr lang="fr-FR" baseline="0" dirty="0" smtClean="0"/>
              <a:t> site web (personnel, associatif, TPE/PME) :</a:t>
            </a:r>
          </a:p>
          <a:p>
            <a:r>
              <a:rPr lang="fr-FR" baseline="0" dirty="0" smtClean="0"/>
              <a:t>une seule machine contient simultanément le serveur web, les traitements métiers, et la base de données.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09225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 à la complexité,</a:t>
            </a:r>
            <a:r>
              <a:rPr lang="fr-FR" baseline="0" dirty="0" smtClean="0"/>
              <a:t> donc au temps d’exécution….</a:t>
            </a:r>
          </a:p>
          <a:p>
            <a:endParaRPr lang="fr-FR" baseline="0" dirty="0" smtClean="0"/>
          </a:p>
          <a:p>
            <a:r>
              <a:rPr lang="fr-FR" baseline="0" dirty="0" smtClean="0"/>
              <a:t>A savoir : un script PHP a une durée maximale d’exécution ! (et une taille maximum de fichier en entrée, en sortie, et en espace mémoire)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71276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91553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$_SERVER est</a:t>
            </a:r>
            <a:r>
              <a:rPr lang="fr-FR" baseline="0" dirty="0" smtClean="0"/>
              <a:t> une </a:t>
            </a:r>
            <a:r>
              <a:rPr lang="fr-FR" baseline="0" dirty="0" err="1" smtClean="0"/>
              <a:t>superglobale</a:t>
            </a:r>
            <a:r>
              <a:rPr lang="fr-FR" baseline="0" dirty="0" smtClean="0"/>
              <a:t> de type tableau associatif.</a:t>
            </a:r>
          </a:p>
          <a:p>
            <a:r>
              <a:rPr lang="fr-FR" baseline="0" dirty="0" smtClean="0"/>
              <a:t>Les valeurs contenues dans ce tableau concernent ce que PHP a obtenu du server web. (le nom de la machine physique, les informations du client, …)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78842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82576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L’inclusion des fichiers PHP sert à réutiliser une partie de code identique dans plusieurs endroits dans une même page ou dans des pages différentes.</a:t>
            </a:r>
          </a:p>
          <a:p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L’inclusion des fichiers se fait avec include() et require() :</a:t>
            </a:r>
          </a:p>
          <a:p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include() :</a:t>
            </a:r>
          </a:p>
          <a:p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Cette fonction renvoie une erreur de type WARNING, de ce fait si elle n’arrive pas à ouvrir le fichier, le code qui suit sera exécuté.</a:t>
            </a:r>
          </a:p>
          <a:p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require()</a:t>
            </a:r>
          </a:p>
          <a:p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Cette fonction est identique à include sauf que lorsqu'une erreur survient, une erreur de type FATAL stoppera l’exécution du script.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21008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Redirection vers une page</a:t>
            </a:r>
          </a:p>
          <a:p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En PHP, La fonction header() se charge d'envoyer au serveur les entêtes passés en paramètre.</a:t>
            </a:r>
          </a:p>
          <a:p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Pour créer une redirection avec PHP, on utilise cette fonction pour envoyer des entêtes de type Location (adresse).</a:t>
            </a:r>
          </a:p>
          <a:p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Règle importante : l'appel de ‘header()’ doit se faire avant tout envoi au navigateur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49463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78263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Str</a:t>
            </a:r>
            <a:r>
              <a:rPr lang="fr-FR" dirty="0" smtClean="0"/>
              <a:t> = string = chaîne de caractère</a:t>
            </a:r>
          </a:p>
          <a:p>
            <a:endParaRPr lang="fr-FR" dirty="0" smtClean="0"/>
          </a:p>
          <a:p>
            <a:r>
              <a:rPr lang="fr-FR" dirty="0" smtClean="0"/>
              <a:t>Len = </a:t>
            </a:r>
            <a:r>
              <a:rPr lang="fr-FR" dirty="0" err="1" smtClean="0"/>
              <a:t>Length</a:t>
            </a:r>
            <a:endParaRPr lang="fr-FR" dirty="0" smtClean="0"/>
          </a:p>
          <a:p>
            <a:r>
              <a:rPr lang="fr-FR" dirty="0" err="1" smtClean="0"/>
              <a:t>ToLower</a:t>
            </a:r>
            <a:endParaRPr lang="fr-FR" dirty="0" smtClean="0"/>
          </a:p>
          <a:p>
            <a:r>
              <a:rPr lang="fr-FR" dirty="0" err="1" smtClean="0"/>
              <a:t>ToUpper</a:t>
            </a:r>
            <a:endParaRPr lang="fr-FR" dirty="0" smtClean="0"/>
          </a:p>
          <a:p>
            <a:r>
              <a:rPr lang="fr-FR" dirty="0" smtClean="0"/>
              <a:t>Pos = Position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35640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09476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Au début :</a:t>
            </a:r>
          </a:p>
          <a:p>
            <a:r>
              <a:rPr lang="fr-FR" dirty="0" err="1" smtClean="0"/>
              <a:t>isset</a:t>
            </a:r>
            <a:r>
              <a:rPr lang="fr-FR" dirty="0" smtClean="0"/>
              <a:t> FAUX</a:t>
            </a:r>
            <a:r>
              <a:rPr lang="fr-FR" baseline="0" dirty="0" smtClean="0"/>
              <a:t>     </a:t>
            </a:r>
            <a:r>
              <a:rPr lang="fr-FR" baseline="0" dirty="0" err="1" smtClean="0"/>
              <a:t>empty</a:t>
            </a:r>
            <a:r>
              <a:rPr lang="fr-FR" baseline="0" dirty="0" smtClean="0"/>
              <a:t> VRAI</a:t>
            </a:r>
          </a:p>
          <a:p>
            <a:endParaRPr lang="fr-FR" baseline="0" dirty="0" smtClean="0"/>
          </a:p>
          <a:p>
            <a:r>
              <a:rPr lang="fr-FR" baseline="0" dirty="0" smtClean="0"/>
              <a:t>Var = 42</a:t>
            </a:r>
          </a:p>
          <a:p>
            <a:r>
              <a:rPr lang="fr-FR" dirty="0" err="1" smtClean="0"/>
              <a:t>isset</a:t>
            </a:r>
            <a:r>
              <a:rPr lang="fr-FR" dirty="0" smtClean="0"/>
              <a:t> VRAI</a:t>
            </a:r>
            <a:r>
              <a:rPr lang="fr-FR" baseline="0" dirty="0" smtClean="0"/>
              <a:t>     </a:t>
            </a:r>
            <a:r>
              <a:rPr lang="fr-FR" baseline="0" dirty="0" err="1" smtClean="0"/>
              <a:t>empty</a:t>
            </a:r>
            <a:r>
              <a:rPr lang="fr-FR" baseline="0" dirty="0" smtClean="0"/>
              <a:t> FAUX</a:t>
            </a:r>
          </a:p>
          <a:p>
            <a:endParaRPr lang="fr-FR" baseline="0" dirty="0" smtClean="0"/>
          </a:p>
          <a:p>
            <a:r>
              <a:rPr lang="fr-FR" baseline="0" dirty="0" smtClean="0"/>
              <a:t>Var = « »</a:t>
            </a:r>
          </a:p>
          <a:p>
            <a:r>
              <a:rPr lang="fr-FR" dirty="0" err="1" smtClean="0"/>
              <a:t>isset</a:t>
            </a:r>
            <a:r>
              <a:rPr lang="fr-FR" dirty="0" smtClean="0"/>
              <a:t> VRAI  </a:t>
            </a:r>
            <a:r>
              <a:rPr lang="fr-FR" baseline="0" dirty="0" smtClean="0"/>
              <a:t>   </a:t>
            </a:r>
            <a:r>
              <a:rPr lang="fr-FR" baseline="0" dirty="0" err="1" smtClean="0"/>
              <a:t>empty</a:t>
            </a:r>
            <a:r>
              <a:rPr lang="fr-FR" baseline="0" dirty="0" smtClean="0"/>
              <a:t> VRAI</a:t>
            </a:r>
          </a:p>
          <a:p>
            <a:endParaRPr lang="fr-FR" dirty="0" smtClean="0"/>
          </a:p>
          <a:p>
            <a:r>
              <a:rPr lang="fr-FR" dirty="0" err="1" smtClean="0"/>
              <a:t>unset</a:t>
            </a:r>
            <a:r>
              <a:rPr lang="fr-FR" dirty="0" smtClean="0"/>
              <a:t> Var</a:t>
            </a:r>
          </a:p>
          <a:p>
            <a:r>
              <a:rPr lang="fr-FR" dirty="0" err="1" smtClean="0"/>
              <a:t>isset</a:t>
            </a:r>
            <a:r>
              <a:rPr lang="fr-FR" dirty="0" smtClean="0"/>
              <a:t> FAUX</a:t>
            </a:r>
            <a:r>
              <a:rPr lang="fr-FR" baseline="0" dirty="0" smtClean="0"/>
              <a:t>     </a:t>
            </a:r>
            <a:r>
              <a:rPr lang="fr-FR" baseline="0" dirty="0" err="1" smtClean="0"/>
              <a:t>empty</a:t>
            </a:r>
            <a:r>
              <a:rPr lang="fr-FR" baseline="0" dirty="0" smtClean="0"/>
              <a:t> VRAI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0947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communiquer, il faut un protocole :</a:t>
            </a:r>
            <a:r>
              <a:rPr lang="fr-FR" baseline="0" dirty="0" smtClean="0"/>
              <a:t> HTTP</a:t>
            </a:r>
            <a:br>
              <a:rPr lang="fr-FR" baseline="0" dirty="0" smtClean="0"/>
            </a:br>
            <a:r>
              <a:rPr lang="fr-FR" baseline="0" dirty="0" smtClean="0"/>
              <a:t>(tout comme il existe FTP pour transférer des </a:t>
            </a:r>
            <a:r>
              <a:rPr lang="fr-FR" baseline="0" smtClean="0"/>
              <a:t>fichiers)</a:t>
            </a:r>
          </a:p>
          <a:p>
            <a:r>
              <a:rPr lang="fr-FR" baseline="0" smtClean="0"/>
              <a:t>Pour demande une resource en ligne il y a un protocole à suivre, protocol de communication pour le web, c’est http</a:t>
            </a:r>
          </a:p>
          <a:p>
            <a:r>
              <a:rPr lang="fr-FR" baseline="0" smtClean="0"/>
              <a:t>GET : permet d’envoyer des inforamtion de navigateur vers le serveurs, </a:t>
            </a:r>
          </a:p>
          <a:p>
            <a:r>
              <a:rPr lang="fr-FR" baseline="0" smtClean="0"/>
              <a:t>Serveur web : va lire la requete et excuter la requete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6663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PHP étant faiblement typé, on peut facilement « écrire » des types qui</a:t>
            </a:r>
            <a:r>
              <a:rPr lang="fr-FR" baseline="0" dirty="0" smtClean="0"/>
              <a:t> n’ont pas toujours de représentation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09476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</a:t>
            </a:r>
            <a:r>
              <a:rPr lang="fr-FR" baseline="0" dirty="0" smtClean="0"/>
              <a:t> VAR n’a pas été définie, </a:t>
            </a:r>
            <a:r>
              <a:rPr lang="fr-FR" baseline="0" dirty="0" err="1" smtClean="0"/>
              <a:t>is_null</a:t>
            </a:r>
            <a:r>
              <a:rPr lang="fr-FR" baseline="0" dirty="0" smtClean="0"/>
              <a:t> et </a:t>
            </a:r>
            <a:r>
              <a:rPr lang="fr-FR" baseline="0" dirty="0" err="1" smtClean="0"/>
              <a:t>empty</a:t>
            </a:r>
            <a:r>
              <a:rPr lang="fr-FR" baseline="0" dirty="0" smtClean="0"/>
              <a:t> valident que le contenu est vide… mais « </a:t>
            </a:r>
            <a:r>
              <a:rPr lang="fr-FR" baseline="0" dirty="0" err="1" smtClean="0"/>
              <a:t>is_null</a:t>
            </a:r>
            <a:r>
              <a:rPr lang="fr-FR" baseline="0" dirty="0" smtClean="0"/>
              <a:t> » déclenche une alerte ! (à ne pas utiliser dans ce cas)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09476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09476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97756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97756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97756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97756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97756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97756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9775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Lorsqu’Apache voit qu’on lui demande une ressource</a:t>
            </a:r>
            <a:r>
              <a:rPr lang="fr-FR" baseline="0" dirty="0" smtClean="0"/>
              <a:t> explicitement PHP, par défaut il renverrait la page telle quelle avec le code PHP.</a:t>
            </a:r>
          </a:p>
          <a:p>
            <a:r>
              <a:rPr lang="fr-FR" baseline="0" dirty="0" smtClean="0"/>
              <a:t>Mais, lorsqu’il est configuré correctement, chaque ressource se terminant par « .</a:t>
            </a:r>
            <a:r>
              <a:rPr lang="fr-FR" baseline="0" dirty="0" err="1" smtClean="0"/>
              <a:t>php</a:t>
            </a:r>
            <a:r>
              <a:rPr lang="fr-FR" baseline="0" dirty="0" smtClean="0"/>
              <a:t> » sera envoyée dans l’application PHP qui produira un document.</a:t>
            </a:r>
            <a:endParaRPr lang="fr-FR" baseline="0" dirty="0"/>
          </a:p>
          <a:p>
            <a:r>
              <a:rPr lang="fr-FR" baseline="0" dirty="0" smtClean="0"/>
              <a:t>Ce document sera récupéré par Apache qui le renverra ensuite au client.</a:t>
            </a:r>
          </a:p>
          <a:p>
            <a:endParaRPr lang="fr-FR" baseline="0" dirty="0" smtClean="0"/>
          </a:p>
          <a:p>
            <a:r>
              <a:rPr lang="fr-FR" baseline="0" dirty="0" smtClean="0"/>
              <a:t>PHP n’est pas un serveur web, c’est uniquement un programme de pré-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comme l’indique son nom…</a:t>
            </a:r>
            <a:br>
              <a:rPr lang="fr-FR" baseline="0" dirty="0" smtClean="0"/>
            </a:br>
            <a:r>
              <a:rPr lang="fr-FR" baseline="0" dirty="0" smtClean="0"/>
              <a:t>Il est même possible d’utiliser PHP pour effectuer des scripts sur Linux en ligne de commande (PHP CLI = Command Line Interface)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6663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82576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Attention, vous n’avez pas à prévoir dans vos programmes tous les codes… c’est Apache</a:t>
            </a:r>
            <a:r>
              <a:rPr lang="fr-FR" baseline="0" dirty="0" smtClean="0"/>
              <a:t> qui gère les cas classiques, et vous qui gérez les cas particuliers…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82576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N’est pas</a:t>
            </a:r>
            <a:r>
              <a:rPr lang="fr-FR" baseline="0" dirty="0" smtClean="0"/>
              <a:t> nécessaire, sauf dans certains cas très précis…</a:t>
            </a:r>
            <a:br>
              <a:rPr lang="fr-FR" baseline="0" dirty="0" smtClean="0"/>
            </a:br>
            <a:r>
              <a:rPr lang="fr-FR" baseline="0" dirty="0" smtClean="0"/>
              <a:t>Ex :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Un dossier ou un précédent site hébergé avec un autre nom de domaine est déplacé, vous mettez en place la redirection vous-même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Vous souhaitez empêcher l’accès direct à une ressource : « pas de lien/URL direct(e) vers ce fichier », PHP lira le fichier sur le serveur, puis enverra les en-têtes nécessaires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82576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82576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PHP demande à Apache de modifier</a:t>
            </a:r>
            <a:r>
              <a:rPr lang="fr-FR" baseline="0" dirty="0" smtClean="0"/>
              <a:t> </a:t>
            </a:r>
            <a:r>
              <a:rPr lang="fr-FR" dirty="0" smtClean="0"/>
              <a:t>les headers par défaut en précisant que</a:t>
            </a:r>
            <a:r>
              <a:rPr lang="fr-FR" baseline="0" dirty="0" smtClean="0"/>
              <a:t> du texte au format HTML sera envoyé.</a:t>
            </a:r>
          </a:p>
          <a:p>
            <a:r>
              <a:rPr lang="fr-FR" baseline="0" dirty="0" smtClean="0"/>
              <a:t>Le texte envoyé au navigateur est simplement « Ceci est le contenu ».</a:t>
            </a:r>
          </a:p>
          <a:p>
            <a:r>
              <a:rPr lang="fr-FR" baseline="0" dirty="0" smtClean="0"/>
              <a:t>C’est le mode par défaut des navigateurs </a:t>
            </a:r>
            <a:r>
              <a:rPr lang="fr-FR" baseline="0" dirty="0" err="1" smtClean="0"/>
              <a:t>webs</a:t>
            </a:r>
            <a:r>
              <a:rPr lang="fr-FR" baseline="0" dirty="0" smtClean="0"/>
              <a:t> : lire et interpréter du HTML.</a:t>
            </a:r>
          </a:p>
          <a:p>
            <a:endParaRPr lang="fr-FR" baseline="0" dirty="0" smtClean="0"/>
          </a:p>
          <a:p>
            <a:r>
              <a:rPr lang="fr-FR" baseline="0" dirty="0" smtClean="0"/>
              <a:t>Nous allons essayer d’envoyer ce même texte avec différents headers et voir le comportement du navigateur.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89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6088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 navigateur essaye avec ses fonctions de lire une image,</a:t>
            </a:r>
            <a:r>
              <a:rPr lang="fr-FR" baseline="0" dirty="0" smtClean="0"/>
              <a:t> même si ce n’en est pas une.</a:t>
            </a:r>
            <a:br>
              <a:rPr lang="fr-FR" baseline="0" dirty="0" smtClean="0"/>
            </a:br>
            <a:r>
              <a:rPr lang="fr-FR" baseline="0" dirty="0" smtClean="0"/>
              <a:t>Le serveur web lui a dit qu’il s’agissait d’une image, le navigateur ne réfléchit pas et cherche à afficher une image, rien d’autre.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90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24913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 serveur web a déclaré qu’il s’agissait d’une vidéo, le navigateur</a:t>
            </a:r>
            <a:r>
              <a:rPr lang="fr-FR" baseline="0" dirty="0" smtClean="0"/>
              <a:t> lance son lecteur de vidéos sur les données qu’il lit.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50364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« application/octet-</a:t>
            </a:r>
            <a:r>
              <a:rPr lang="fr-FR" dirty="0" err="1" smtClean="0"/>
              <a:t>stream</a:t>
            </a:r>
            <a:r>
              <a:rPr lang="fr-FR" dirty="0" smtClean="0"/>
              <a:t> » sert en général à télécharger les données qui suivent dans</a:t>
            </a:r>
            <a:r>
              <a:rPr lang="fr-FR" baseline="0" dirty="0" smtClean="0"/>
              <a:t> un seul fichier.</a:t>
            </a:r>
          </a:p>
          <a:p>
            <a:r>
              <a:rPr lang="fr-FR" baseline="0" dirty="0" smtClean="0"/>
              <a:t>Ici on envoie « Ceci est le contenu » dans un fichier…</a:t>
            </a:r>
            <a:br>
              <a:rPr lang="fr-FR" baseline="0" dirty="0" smtClean="0"/>
            </a:br>
            <a:endParaRPr lang="fr-FR" baseline="0" dirty="0" smtClean="0"/>
          </a:p>
          <a:p>
            <a:r>
              <a:rPr lang="fr-FR" baseline="0" dirty="0" smtClean="0"/>
              <a:t>« Ceci » = 4 octets  ;  « est » = 3 octets  ;  « le » = 2 octets  ;  « contenu » = 7 octets  ;  3 espaces = 3 octets  ;  2 retours à la ligne = 2 octets</a:t>
            </a:r>
          </a:p>
          <a:p>
            <a:r>
              <a:rPr lang="fr-FR" baseline="0" dirty="0" smtClean="0"/>
              <a:t>4 + 3 + 7 + 2 + 2 + 3    =    7 + 7 + 7    =    21 octets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92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82257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93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82576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Basename</a:t>
            </a:r>
            <a:r>
              <a:rPr lang="fr-FR" baseline="0" dirty="0" smtClean="0"/>
              <a:t> = récupère le nom du fichier (sans l’arborescence)</a:t>
            </a:r>
          </a:p>
          <a:p>
            <a:r>
              <a:rPr lang="fr-FR" baseline="0" dirty="0" err="1" smtClean="0"/>
              <a:t>Filesize</a:t>
            </a:r>
            <a:r>
              <a:rPr lang="fr-FR" baseline="0" dirty="0" smtClean="0"/>
              <a:t> = récupère la taille du fichier, afin que le client connaisse à l’avance la taille du fichier (et suive l’avancement du téléchargement)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94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8257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Faiblement typé</a:t>
            </a:r>
            <a:r>
              <a:rPr lang="fr-FR" baseline="0" dirty="0" smtClean="0"/>
              <a:t> = il est possible de lui </a:t>
            </a:r>
            <a:r>
              <a:rPr lang="fr-FR" baseline="0" smtClean="0"/>
              <a:t>faire beaucoup </a:t>
            </a:r>
            <a:r>
              <a:rPr lang="fr-FR" baseline="0" dirty="0" smtClean="0"/>
              <a:t>de choses qui n’ont pas de sens</a:t>
            </a:r>
          </a:p>
          <a:p>
            <a:endParaRPr lang="fr-FR" baseline="0" dirty="0" smtClean="0"/>
          </a:p>
          <a:p>
            <a:r>
              <a:rPr lang="fr-FR" baseline="0" dirty="0" smtClean="0"/>
              <a:t>Exemple de comparaisons anormales :</a:t>
            </a:r>
          </a:p>
          <a:p>
            <a:r>
              <a:rPr lang="fr-FR" baseline="0" dirty="0" smtClean="0"/>
              <a:t>&lt;?</a:t>
            </a:r>
            <a:r>
              <a:rPr lang="fr-FR" baseline="0" dirty="0" err="1" smtClean="0"/>
              <a:t>php</a:t>
            </a:r>
            <a:endParaRPr lang="fr-FR" baseline="0" dirty="0" smtClean="0"/>
          </a:p>
          <a:p>
            <a:r>
              <a:rPr lang="fr-FR" baseline="0" dirty="0" smtClean="0"/>
              <a:t>if (5 </a:t>
            </a:r>
            <a:r>
              <a:rPr lang="fr-FR" baseline="0" smtClean="0"/>
              <a:t>== '5</a:t>
            </a:r>
            <a:r>
              <a:rPr lang="fr-FR" baseline="0" dirty="0" smtClean="0"/>
              <a:t>')</a:t>
            </a:r>
          </a:p>
          <a:p>
            <a:r>
              <a:rPr lang="fr-FR" baseline="0" dirty="0" smtClean="0"/>
              <a:t>{ </a:t>
            </a:r>
            <a:r>
              <a:rPr lang="fr-FR" baseline="0" dirty="0" err="1" smtClean="0"/>
              <a:t>echo</a:t>
            </a:r>
            <a:r>
              <a:rPr lang="fr-FR" baseline="0" dirty="0" smtClean="0"/>
              <a:t> "</a:t>
            </a:r>
            <a:r>
              <a:rPr lang="fr-FR" baseline="0" dirty="0" err="1" smtClean="0"/>
              <a:t>true</a:t>
            </a:r>
            <a:r>
              <a:rPr lang="fr-FR" baseline="0" dirty="0" smtClean="0"/>
              <a:t>"; }</a:t>
            </a:r>
          </a:p>
          <a:p>
            <a:r>
              <a:rPr lang="fr-FR" baseline="0" dirty="0" err="1" smtClean="0"/>
              <a:t>else</a:t>
            </a:r>
            <a:endParaRPr lang="fr-FR" baseline="0" dirty="0" smtClean="0"/>
          </a:p>
          <a:p>
            <a:r>
              <a:rPr lang="fr-FR" baseline="0" dirty="0" smtClean="0"/>
              <a:t>{ </a:t>
            </a:r>
            <a:r>
              <a:rPr lang="fr-FR" baseline="0" dirty="0" err="1" smtClean="0"/>
              <a:t>echo</a:t>
            </a:r>
            <a:r>
              <a:rPr lang="fr-FR" baseline="0" dirty="0" smtClean="0"/>
              <a:t> "false"; }</a:t>
            </a:r>
          </a:p>
          <a:p>
            <a:r>
              <a:rPr lang="fr-FR" baseline="0" dirty="0" smtClean="0"/>
              <a:t>?&gt;</a:t>
            </a:r>
          </a:p>
          <a:p>
            <a:pPr marL="171450" indent="-171450">
              <a:buFont typeface="Symbol"/>
              <a:buChar char="Þ"/>
            </a:pPr>
            <a:r>
              <a:rPr lang="fr-FR" baseline="0" dirty="0" err="1" smtClean="0"/>
              <a:t>True</a:t>
            </a:r>
            <a:endParaRPr lang="fr-FR" baseline="0" dirty="0" smtClean="0"/>
          </a:p>
          <a:p>
            <a:pPr marL="171450" indent="-171450">
              <a:buFont typeface="Symbol"/>
              <a:buChar char="Þ"/>
            </a:pPr>
            <a:endParaRPr lang="fr-FR" baseline="0" dirty="0" smtClean="0"/>
          </a:p>
          <a:p>
            <a:pPr marL="0" indent="0">
              <a:buFont typeface="Symbol"/>
              <a:buNone/>
            </a:pPr>
            <a:endParaRPr lang="fr-FR" baseline="0" dirty="0" smtClean="0"/>
          </a:p>
          <a:p>
            <a:r>
              <a:rPr lang="fr-FR" baseline="0" dirty="0" smtClean="0"/>
              <a:t>&lt;?</a:t>
            </a:r>
            <a:r>
              <a:rPr lang="fr-FR" baseline="0" dirty="0" err="1" smtClean="0"/>
              <a:t>php</a:t>
            </a:r>
            <a:endParaRPr lang="fr-FR" baseline="0" dirty="0" smtClean="0"/>
          </a:p>
          <a:p>
            <a:r>
              <a:rPr lang="fr-FR" baseline="0" dirty="0" smtClean="0"/>
              <a:t>if (50 == "50     ")</a:t>
            </a:r>
          </a:p>
          <a:p>
            <a:r>
              <a:rPr lang="fr-FR" baseline="0" dirty="0" smtClean="0"/>
              <a:t>{ </a:t>
            </a:r>
            <a:r>
              <a:rPr lang="fr-FR" baseline="0" dirty="0" err="1" smtClean="0"/>
              <a:t>echo</a:t>
            </a:r>
            <a:r>
              <a:rPr lang="fr-FR" baseline="0" dirty="0" smtClean="0"/>
              <a:t> "</a:t>
            </a:r>
            <a:r>
              <a:rPr lang="fr-FR" baseline="0" dirty="0" err="1" smtClean="0"/>
              <a:t>true</a:t>
            </a:r>
            <a:r>
              <a:rPr lang="fr-FR" baseline="0" dirty="0" smtClean="0"/>
              <a:t>"; }</a:t>
            </a:r>
          </a:p>
          <a:p>
            <a:r>
              <a:rPr lang="fr-FR" baseline="0" dirty="0" err="1" smtClean="0"/>
              <a:t>else</a:t>
            </a:r>
            <a:endParaRPr lang="fr-FR" baseline="0" dirty="0" smtClean="0"/>
          </a:p>
          <a:p>
            <a:r>
              <a:rPr lang="fr-FR" baseline="0" dirty="0" smtClean="0"/>
              <a:t>{ </a:t>
            </a:r>
            <a:r>
              <a:rPr lang="fr-FR" baseline="0" dirty="0" err="1" smtClean="0"/>
              <a:t>echo</a:t>
            </a:r>
            <a:r>
              <a:rPr lang="fr-FR" baseline="0" dirty="0" smtClean="0"/>
              <a:t> "false"; }</a:t>
            </a:r>
          </a:p>
          <a:p>
            <a:r>
              <a:rPr lang="fr-FR" baseline="0" dirty="0" smtClean="0"/>
              <a:t>?&gt;</a:t>
            </a:r>
          </a:p>
          <a:p>
            <a:pPr marL="171450" indent="-171450">
              <a:buFont typeface="Symbol"/>
              <a:buChar char="Þ"/>
            </a:pPr>
            <a:r>
              <a:rPr lang="fr-FR" baseline="0" dirty="0" err="1" smtClean="0"/>
              <a:t>True</a:t>
            </a:r>
            <a:endParaRPr lang="fr-FR" baseline="0" dirty="0" smtClean="0"/>
          </a:p>
          <a:p>
            <a:pPr marL="0" indent="0">
              <a:buFont typeface="Symbol"/>
              <a:buNone/>
            </a:pPr>
            <a:endParaRPr lang="fr-FR" baseline="0" smtClean="0"/>
          </a:p>
          <a:p>
            <a:pPr marL="0" indent="0">
              <a:buFont typeface="Symbol"/>
              <a:buNone/>
            </a:pPr>
            <a:r>
              <a:rPr lang="fr-FR" baseline="0" smtClean="0"/>
              <a:t>// il a deux operateur de comparaison,alors il va teste le type de variable </a:t>
            </a:r>
            <a:endParaRPr lang="fr-FR" baseline="0" dirty="0" smtClean="0"/>
          </a:p>
          <a:p>
            <a:pPr marL="0" indent="0">
              <a:buFont typeface="Symbol"/>
              <a:buNone/>
            </a:pPr>
            <a:r>
              <a:rPr lang="fr-FR" baseline="0" dirty="0" smtClean="0"/>
              <a:t>&lt;?</a:t>
            </a:r>
            <a:r>
              <a:rPr lang="fr-FR" baseline="0" dirty="0" err="1" smtClean="0"/>
              <a:t>php</a:t>
            </a:r>
            <a:endParaRPr lang="fr-FR" baseline="0" dirty="0" smtClean="0"/>
          </a:p>
          <a:p>
            <a:pPr marL="0" indent="0">
              <a:buFont typeface="Symbol"/>
              <a:buNone/>
            </a:pPr>
            <a:r>
              <a:rPr lang="fr-FR" baseline="0" dirty="0" smtClean="0"/>
              <a:t>if (5 === "</a:t>
            </a:r>
            <a:r>
              <a:rPr lang="fr-FR" baseline="0" smtClean="0"/>
              <a:t>5")</a:t>
            </a:r>
            <a:endParaRPr lang="fr-FR" baseline="0" dirty="0" smtClean="0"/>
          </a:p>
          <a:p>
            <a:pPr marL="0" indent="0">
              <a:buFont typeface="Symbol"/>
              <a:buNone/>
            </a:pPr>
            <a:r>
              <a:rPr lang="fr-FR" baseline="0" dirty="0" smtClean="0"/>
              <a:t>{ </a:t>
            </a:r>
            <a:r>
              <a:rPr lang="fr-FR" baseline="0" dirty="0" err="1" smtClean="0"/>
              <a:t>echo</a:t>
            </a:r>
            <a:r>
              <a:rPr lang="fr-FR" baseline="0" dirty="0" smtClean="0"/>
              <a:t> "</a:t>
            </a:r>
            <a:r>
              <a:rPr lang="fr-FR" baseline="0" dirty="0" err="1" smtClean="0"/>
              <a:t>true</a:t>
            </a:r>
            <a:r>
              <a:rPr lang="fr-FR" baseline="0" dirty="0" smtClean="0"/>
              <a:t>"; }</a:t>
            </a:r>
          </a:p>
          <a:p>
            <a:pPr marL="0" indent="0">
              <a:buFont typeface="Symbol"/>
              <a:buNone/>
            </a:pPr>
            <a:r>
              <a:rPr lang="fr-FR" baseline="0" dirty="0" err="1" smtClean="0"/>
              <a:t>else</a:t>
            </a:r>
            <a:endParaRPr lang="fr-FR" baseline="0" dirty="0" smtClean="0"/>
          </a:p>
          <a:p>
            <a:pPr marL="0" indent="0">
              <a:buFont typeface="Symbol"/>
              <a:buNone/>
            </a:pPr>
            <a:r>
              <a:rPr lang="fr-FR" baseline="0" dirty="0" smtClean="0"/>
              <a:t>{ </a:t>
            </a:r>
            <a:r>
              <a:rPr lang="fr-FR" baseline="0" dirty="0" err="1" smtClean="0"/>
              <a:t>echo</a:t>
            </a:r>
            <a:r>
              <a:rPr lang="fr-FR" baseline="0" dirty="0" smtClean="0"/>
              <a:t> "false"; }</a:t>
            </a:r>
          </a:p>
          <a:p>
            <a:pPr marL="0" indent="0">
              <a:buFont typeface="Symbol"/>
              <a:buNone/>
            </a:pPr>
            <a:r>
              <a:rPr lang="fr-FR" baseline="0" dirty="0" smtClean="0"/>
              <a:t>?&gt;</a:t>
            </a:r>
          </a:p>
          <a:p>
            <a:pPr marL="171450" indent="-171450">
              <a:buFont typeface="Symbol"/>
              <a:buChar char="Þ"/>
            </a:pPr>
            <a:r>
              <a:rPr lang="fr-FR" baseline="0" dirty="0" smtClean="0"/>
              <a:t>False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7877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définition des formulaires se fait avec la balise</a:t>
            </a:r>
          </a:p>
          <a:p>
            <a:r>
              <a:rPr lang="fr-F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&lt;FORM&gt; 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 utilisant deux attributs suivant :</a:t>
            </a:r>
          </a:p>
          <a:p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fr-F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METHOD 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pour définir la méthode de transfert des données vers le serveur ; deux valeurs possible «POST» ou «GET» (les données du formulaire seront encodées dans l’URL).</a:t>
            </a:r>
          </a:p>
          <a:p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fr-F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ACTION 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pour préciser l’action à exécuter lors du l’envoie des données.</a:t>
            </a:r>
          </a:p>
          <a:p>
            <a:endParaRPr lang="fr-F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Exemple d’utilisation :</a:t>
            </a: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&lt;form action="ma-page.php" method="post"&gt;</a:t>
            </a: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&lt;div&gt;</a:t>
            </a: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&lt;label for="name"&gt;Nom :&lt;/label&gt;</a:t>
            </a: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&lt;input type="text" id="name" name="user_name"&gt;</a:t>
            </a: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&lt;/div&gt;</a:t>
            </a: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&lt;div&gt;</a:t>
            </a: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&lt;label for="mail"&gt;e-mail:&lt;/label&gt;</a:t>
            </a: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&lt;input type="email" id="mail" name="user_mail"&gt;</a:t>
            </a: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&lt;/div&gt;</a:t>
            </a: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&lt;div&gt;</a:t>
            </a: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&lt;label for="msg"&gt;Message :&lt;/label&gt;</a:t>
            </a: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&lt;textarea id="msg" name="user_message"&gt;&lt;/textarea&gt;</a:t>
            </a: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&lt;/div&gt;</a:t>
            </a: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&lt;br /&gt; &lt;br /&gt; &lt;br /&gt;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lang="fr-FR" b="1" smtClean="0">
                <a:solidFill>
                  <a:srgbClr val="000000"/>
                </a:solidFill>
              </a:rPr>
              <a:t>&lt;input type="</a:t>
            </a:r>
            <a:r>
              <a:rPr lang="fr-FR" b="1" u="sng" smtClean="0">
                <a:solidFill>
                  <a:srgbClr val="000000"/>
                </a:solidFill>
              </a:rPr>
              <a:t>submit</a:t>
            </a:r>
            <a:r>
              <a:rPr lang="fr-FR" b="1" smtClean="0">
                <a:solidFill>
                  <a:srgbClr val="000000"/>
                </a:solidFill>
              </a:rPr>
              <a:t>" value="Envoyer</a:t>
            </a:r>
            <a:r>
              <a:rPr lang="fr-FR" smtClean="0">
                <a:solidFill>
                  <a:srgbClr val="000000"/>
                </a:solidFill>
              </a:rPr>
              <a:t>" </a:t>
            </a:r>
            <a:r>
              <a:rPr lang="fr-FR" b="1" smtClean="0">
                <a:solidFill>
                  <a:srgbClr val="000000"/>
                </a:solidFill>
              </a:rPr>
              <a:t>/&gt;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smtClean="0">
                <a:solidFill>
                  <a:srgbClr val="000000"/>
                </a:solidFill>
              </a:rPr>
              <a:t>&lt;input type="reset"  value="Nettoyer" /&gt;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baseline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&lt;/form&gt;</a:t>
            </a: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Il ma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8977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Les éléments d’un formulaire:</a:t>
            </a:r>
          </a:p>
          <a:p>
            <a:r>
              <a:rPr lang="fr-F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I. INPUT 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Champs de saisie de texte et différents types de boutons.</a:t>
            </a:r>
          </a:p>
          <a:p>
            <a:r>
              <a:rPr lang="fr-F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II. TEXTAREA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zones de texte multi-lignes.</a:t>
            </a:r>
          </a:p>
          <a:p>
            <a:r>
              <a:rPr lang="fr-F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III. SELECT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Listes déroulantes.</a:t>
            </a:r>
          </a:p>
          <a:p>
            <a:r>
              <a:rPr lang="fr-F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IV. FIELDSET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regrouper des éléments du formulaire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9007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1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INPUT </a:t>
            </a:r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Champs de saisie de texte et différents types de boutons à définir avec l’attribut </a:t>
            </a:r>
            <a:r>
              <a:rPr lang="fr-FR" sz="1200" b="1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 </a:t>
            </a:r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r>
              <a:rPr lang="fr-FR" sz="1200" b="1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Text</a:t>
            </a:r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une zone de texte à une seule ligne</a:t>
            </a: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&lt;input type="text" id="toto" name="titi" </a:t>
            </a:r>
            <a:r>
              <a:rPr lang="en-US" sz="1200" b="0" i="1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{autofocus/</a:t>
            </a:r>
            <a:r>
              <a:rPr lang="fr-FR" sz="1200" b="0" i="1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required} </a:t>
            </a:r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/&gt;</a:t>
            </a:r>
          </a:p>
          <a:p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fr-FR" sz="1200" b="1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 </a:t>
            </a:r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est un attribut lu par le navigateur (en HTML, CSS ou Javascript) ;</a:t>
            </a:r>
          </a:p>
          <a:p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fr-FR" sz="1200" b="1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 </a:t>
            </a:r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sert à PHP lors de la validation d'un formulaire. Coté PHP à la valeur de la zone du texte est récupérée en PHP par la variable _$POST[‘titi’], par contre la variable utilisée en css pour donner du style à la zone est #toto{…}.</a:t>
            </a:r>
          </a:p>
          <a:p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fr-FR" sz="1200" b="1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Value : </a:t>
            </a:r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permet de pré-remplir le champ avec une valeur par défaut.</a:t>
            </a:r>
          </a:p>
          <a:p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fr-FR" sz="1200" b="1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Placeholder : </a:t>
            </a:r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permet de donner une indication sur le contenu du champ. Cette indication disparaîtra dès que le visiteur aura cliqué à l'intérieur du champ.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3643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GET : peu</a:t>
            </a:r>
            <a:r>
              <a:rPr lang="fr-FR" baseline="0" dirty="0" smtClean="0"/>
              <a:t> sécurisé car la requête sera stockée côté client web dans l’historique, et côté serveur web dans les logs d’accès</a:t>
            </a:r>
          </a:p>
          <a:p>
            <a:r>
              <a:rPr lang="fr-FR" smtClean="0">
                <a:effectLst/>
              </a:rPr>
              <a:t>lecture par le navigateur avec GET :</a:t>
            </a:r>
            <a:endParaRPr lang="fr-FR" smtClean="0"/>
          </a:p>
          <a:p>
            <a:r>
              <a:rPr lang="fr-FR" smtClean="0">
                <a:effectLst/>
              </a:rPr>
              <a:t>- le navigateur lit le formulaire et voit GET dans action</a:t>
            </a:r>
            <a:endParaRPr lang="fr-FR" smtClean="0"/>
          </a:p>
          <a:p>
            <a:r>
              <a:rPr lang="fr-FR" smtClean="0">
                <a:effectLst/>
              </a:rPr>
              <a:t>- il crée une URL avec les valeurs du formulaire, et l'envoie au serveur web avec la page demandée (mapage.php)</a:t>
            </a:r>
            <a:endParaRPr lang="fr-FR" smtClean="0"/>
          </a:p>
          <a:p>
            <a:r>
              <a:rPr lang="fr-FR" smtClean="0">
                <a:effectLst/>
              </a:rPr>
              <a:t>(donc il fait la requête que j'ai tapé au début)</a:t>
            </a:r>
            <a:endParaRPr lang="fr-FR" baseline="0" smtClean="0">
              <a:effectLst/>
            </a:endParaRPr>
          </a:p>
          <a:p>
            <a:r>
              <a:rPr lang="fr-FR" baseline="0" smtClean="0">
                <a:effectLst/>
              </a:rPr>
              <a:t>- </a:t>
            </a:r>
            <a:r>
              <a:rPr lang="fr-FR" smtClean="0">
                <a:effectLst/>
              </a:rPr>
              <a:t>le serveur web voit arriver la grosse requête, il la lit et extrait chaque partie : variables/valeurs, ressource demande (tapage.php), hôte demande (moniste.fr), protocole (http)</a:t>
            </a:r>
          </a:p>
          <a:p>
            <a:r>
              <a:rPr lang="fr-FR" smtClean="0">
                <a:effectLst/>
              </a:rPr>
              <a:t>- le serveur web va chercher mapage.php, il appelle PHP et lui transmet les variables</a:t>
            </a:r>
          </a:p>
          <a:p>
            <a:pPr marL="171450" indent="-171450">
              <a:buFontTx/>
              <a:buChar char="-"/>
            </a:pPr>
            <a:endParaRPr lang="fr-FR" baseline="0" dirty="0" smtClean="0"/>
          </a:p>
          <a:p>
            <a:r>
              <a:rPr lang="fr-FR" baseline="0" dirty="0" smtClean="0"/>
              <a:t>POST : un peu plus sécurisé car le contenu de la requête n’est quasiment jamais stockée dans les logs du serveur web</a:t>
            </a:r>
            <a:br>
              <a:rPr lang="fr-FR" baseline="0" dirty="0" smtClean="0"/>
            </a:br>
            <a:r>
              <a:rPr lang="fr-FR" baseline="0" dirty="0" smtClean="0"/>
              <a:t>	+ le navigateur ne retient pas en clair les champs « </a:t>
            </a:r>
            <a:r>
              <a:rPr lang="fr-FR" baseline="0" dirty="0" err="1" smtClean="0"/>
              <a:t>password</a:t>
            </a:r>
            <a:r>
              <a:rPr lang="fr-FR" baseline="0" dirty="0" smtClean="0"/>
              <a:t> » (enfin les « bons » </a:t>
            </a:r>
            <a:r>
              <a:rPr lang="fr-FR" baseline="0" smtClean="0"/>
              <a:t>navigateurs…)</a:t>
            </a:r>
          </a:p>
          <a:p>
            <a:r>
              <a:rPr lang="fr-FR" smtClean="0">
                <a:effectLst/>
              </a:rPr>
              <a:t>POST : c'est pareil, mais l'URL/requête ne contient que mapage.php, les variables sont envoyées dans le corps de la requête HTTP</a:t>
            </a:r>
          </a:p>
          <a:p>
            <a:r>
              <a:rPr lang="fr-FR" smtClean="0">
                <a:effectLst/>
              </a:rPr>
              <a:t>dans l'exemple GET, on va demander l'URL :</a:t>
            </a:r>
            <a:br>
              <a:rPr lang="fr-FR" smtClean="0">
                <a:effectLst/>
              </a:rPr>
            </a:br>
            <a:r>
              <a:rPr lang="fr-FR" smtClean="0">
                <a:effectLst/>
                <a:hlinkClick r:id="rId3"/>
              </a:rPr>
              <a:t>http://monsite.fr/mapage.php?var=truc&amp;nom=moi</a:t>
            </a:r>
            <a:r>
              <a:rPr lang="fr-FR" smtClean="0">
                <a:effectLst/>
              </a:rPr>
              <a:t/>
            </a:r>
            <a:br>
              <a:rPr lang="fr-FR" smtClean="0">
                <a:effectLst/>
              </a:rPr>
            </a:br>
            <a:r>
              <a:rPr lang="fr-FR" smtClean="0">
                <a:effectLst/>
              </a:rPr>
              <a:t/>
            </a:r>
            <a:br>
              <a:rPr lang="fr-FR" smtClean="0">
                <a:effectLst/>
              </a:rPr>
            </a:br>
            <a:r>
              <a:rPr lang="fr-FR" smtClean="0">
                <a:effectLst/>
              </a:rPr>
              <a:t>dans l'exemple POST, on va demander l'URL :</a:t>
            </a:r>
            <a:br>
              <a:rPr lang="fr-FR" smtClean="0">
                <a:effectLst/>
              </a:rPr>
            </a:br>
            <a:r>
              <a:rPr lang="fr-FR" smtClean="0">
                <a:effectLst/>
                <a:hlinkClick r:id="rId4"/>
              </a:rPr>
              <a:t>http://monsite.fr/mapage.php</a:t>
            </a:r>
            <a:r>
              <a:rPr lang="fr-FR" smtClean="0">
                <a:effectLst/>
              </a:rPr>
              <a:t/>
            </a:r>
            <a:br>
              <a:rPr lang="fr-FR" smtClean="0">
                <a:effectLst/>
              </a:rPr>
            </a:br>
            <a:r>
              <a:rPr lang="fr-FR" smtClean="0">
                <a:effectLst/>
              </a:rPr>
              <a:t/>
            </a:r>
            <a:br>
              <a:rPr lang="fr-FR" smtClean="0">
                <a:effectLst/>
              </a:rPr>
            </a:br>
            <a:r>
              <a:rPr lang="fr-FR" smtClean="0">
                <a:effectLst/>
              </a:rPr>
              <a:t>On voit que les valeurs ne transitent pas dans l'URL, donc les journaux/logs ne contiendront pas les variables ! (ça évite de faire passer des mots de passe encore agir)</a:t>
            </a:r>
            <a:endParaRPr lang="fr-FR" baseline="0" smtClean="0"/>
          </a:p>
          <a:p>
            <a:r>
              <a:rPr lang="fr-FR" baseline="0" smtClean="0"/>
              <a:t>https : cache le contenu de poste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0922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11/03/2019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11/03/2019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11/03/2019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11/03/2019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11/03/2019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11/03/2019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11/03/2019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11/03/2019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11/03/2019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11/03/2019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11/03/2019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t>11/03/2019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li.Jaffal@univ-paris1.fr" TargetMode="External"/><Relationship Id="rId2" Type="http://schemas.openxmlformats.org/officeDocument/2006/relationships/hyperlink" Target="mailto:Fabrice.boissier@univ-paris1.f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q=http://monsite.fr/mapage.php?var=truc&amp;nom=moi&amp;sa=D&amp;source=hangouts&amp;ust=1548846518851000&amp;usg=AFQjCNH5bRZSgopfFhcCa_wSXcIk6Ix_uQ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oogle.com/url?q=http://monsite.fr/mapage.php&amp;sa=D&amp;source=hangouts&amp;ust=1548846975044000&amp;usg=AFQjCNGMpy0sfHDN-fDmcmIB51IMNGTiYw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0" Type="http://schemas.openxmlformats.org/officeDocument/2006/relationships/image" Target="../media/image15.png"/><Relationship Id="rId4" Type="http://schemas.openxmlformats.org/officeDocument/2006/relationships/image" Target="../media/image1.png"/><Relationship Id="rId9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764704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D</a:t>
            </a:r>
            <a:r>
              <a:rPr lang="fr-FR" dirty="0"/>
              <a:t>é</a:t>
            </a:r>
            <a:r>
              <a:rPr lang="fr-FR" dirty="0" smtClean="0"/>
              <a:t>veloppement Web – PHP</a:t>
            </a:r>
            <a:br>
              <a:rPr lang="fr-FR" dirty="0" smtClean="0"/>
            </a:br>
            <a:r>
              <a:rPr lang="fr-FR" dirty="0" smtClean="0"/>
              <a:t>Cours 2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2276872"/>
            <a:ext cx="6400800" cy="3956288"/>
          </a:xfrm>
        </p:spPr>
        <p:txBody>
          <a:bodyPr>
            <a:normAutofit fontScale="92500" lnSpcReduction="20000"/>
          </a:bodyPr>
          <a:lstStyle/>
          <a:p>
            <a:r>
              <a:rPr lang="fr-FR" dirty="0">
                <a:solidFill>
                  <a:schemeClr val="tx1"/>
                </a:solidFill>
              </a:rPr>
              <a:t>Fabrice BOISSIER</a:t>
            </a:r>
          </a:p>
          <a:p>
            <a:r>
              <a:rPr lang="fr-FR" dirty="0" smtClean="0">
                <a:hlinkClick r:id="rId2"/>
              </a:rPr>
              <a:t>Fabrice.Boissier@univ-paris1.fr</a:t>
            </a:r>
            <a:endParaRPr lang="fr-FR" dirty="0" smtClean="0"/>
          </a:p>
          <a:p>
            <a:endParaRPr lang="fr-FR" dirty="0"/>
          </a:p>
          <a:p>
            <a:r>
              <a:rPr lang="fr-FR" dirty="0">
                <a:solidFill>
                  <a:schemeClr val="tx1"/>
                </a:solidFill>
              </a:rPr>
              <a:t>Ali JAFFAL</a:t>
            </a:r>
          </a:p>
          <a:p>
            <a:r>
              <a:rPr lang="fr-FR" u="sng" dirty="0">
                <a:hlinkClick r:id="rId3"/>
              </a:rPr>
              <a:t>Ali.Jaffal@univ-paris1.fr</a:t>
            </a:r>
            <a:r>
              <a:rPr lang="fr-FR" u="sng" dirty="0"/>
              <a:t> </a:t>
            </a:r>
            <a:r>
              <a:rPr lang="fr-FR" dirty="0" smtClean="0"/>
              <a:t> </a:t>
            </a:r>
          </a:p>
          <a:p>
            <a:endParaRPr lang="fr-FR" dirty="0" smtClean="0"/>
          </a:p>
          <a:p>
            <a:r>
              <a:rPr lang="fr-FR" dirty="0"/>
              <a:t>Bureau C.14.05</a:t>
            </a:r>
          </a:p>
          <a:p>
            <a:r>
              <a:rPr lang="fr-FR" dirty="0" smtClean="0"/>
              <a:t>2018-2019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65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171400"/>
            <a:ext cx="8229600" cy="1143000"/>
          </a:xfrm>
        </p:spPr>
        <p:txBody>
          <a:bodyPr/>
          <a:lstStyle/>
          <a:p>
            <a:r>
              <a:rPr lang="fr-FR" dirty="0"/>
              <a:t>Rappel : Formulaires HTML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9BE58-7793-45FF-A067-2A41621469A2}" type="slidenum">
              <a:rPr lang="fr-FR" smtClean="0"/>
              <a:pPr/>
              <a:t>10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268760"/>
            <a:ext cx="6281032" cy="32311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5148064" y="1124744"/>
            <a:ext cx="3888432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36000" tIns="0" rIns="36000" bIns="0">
            <a:spAutoFit/>
          </a:bodyPr>
          <a:lstStyle/>
          <a:p>
            <a:r>
              <a:rPr lang="fr-FR" b="1" dirty="0"/>
              <a:t>&lt;input type="</a:t>
            </a:r>
            <a:r>
              <a:rPr lang="fr-FR" b="1" u="sng" dirty="0" err="1" smtClean="0"/>
              <a:t>text</a:t>
            </a:r>
            <a:r>
              <a:rPr lang="fr-FR" b="1" dirty="0" smtClean="0"/>
              <a:t>" </a:t>
            </a:r>
            <a:r>
              <a:rPr lang="fr-FR" b="1" dirty="0" err="1"/>
              <a:t>name</a:t>
            </a:r>
            <a:r>
              <a:rPr lang="fr-FR" b="1" dirty="0"/>
              <a:t>="</a:t>
            </a:r>
            <a:r>
              <a:rPr lang="fr-FR" b="1" dirty="0" err="1"/>
              <a:t>nomClient</a:t>
            </a:r>
            <a:r>
              <a:rPr lang="fr-FR" b="1" dirty="0"/>
              <a:t>" </a:t>
            </a:r>
            <a:br>
              <a:rPr lang="fr-FR" b="1" dirty="0"/>
            </a:br>
            <a:r>
              <a:rPr lang="fr-FR" b="1" dirty="0"/>
              <a:t>        </a:t>
            </a:r>
            <a:r>
              <a:rPr lang="fr-FR" b="1" dirty="0" smtClean="0"/>
              <a:t>     </a:t>
            </a:r>
            <a:r>
              <a:rPr lang="fr-FR" b="1" dirty="0"/>
              <a:t>value="votre nom" </a:t>
            </a:r>
            <a:endParaRPr lang="fr-FR" b="1" dirty="0" smtClean="0"/>
          </a:p>
          <a:p>
            <a:r>
              <a:rPr lang="fr-FR" b="1" dirty="0"/>
              <a:t> </a:t>
            </a:r>
            <a:r>
              <a:rPr lang="fr-FR" b="1" dirty="0" smtClean="0"/>
              <a:t>            size</a:t>
            </a:r>
            <a:r>
              <a:rPr lang="fr-FR" b="1" dirty="0"/>
              <a:t>="40" </a:t>
            </a:r>
            <a:r>
              <a:rPr lang="fr-FR" b="1" dirty="0" err="1"/>
              <a:t>maxlength</a:t>
            </a:r>
            <a:r>
              <a:rPr lang="fr-FR" b="1" dirty="0"/>
              <a:t>="150" /&gt; </a:t>
            </a:r>
            <a:endParaRPr lang="fr-FR" dirty="0"/>
          </a:p>
        </p:txBody>
      </p:sp>
      <p:cxnSp>
        <p:nvCxnSpPr>
          <p:cNvPr id="10" name="Connecteur en angle 9"/>
          <p:cNvCxnSpPr>
            <a:stCxn id="8" idx="2"/>
          </p:cNvCxnSpPr>
          <p:nvPr/>
        </p:nvCxnSpPr>
        <p:spPr>
          <a:xfrm rot="5400000">
            <a:off x="5995611" y="1252210"/>
            <a:ext cx="393139" cy="1800200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4" name="Grouper 13"/>
          <p:cNvGrpSpPr/>
          <p:nvPr/>
        </p:nvGrpSpPr>
        <p:grpSpPr>
          <a:xfrm>
            <a:off x="3203848" y="2564904"/>
            <a:ext cx="5832648" cy="1477328"/>
            <a:chOff x="3203848" y="2564904"/>
            <a:chExt cx="5832648" cy="1477328"/>
          </a:xfrm>
        </p:grpSpPr>
        <p:sp>
          <p:nvSpPr>
            <p:cNvPr id="11" name="Rectangle 10"/>
            <p:cNvSpPr/>
            <p:nvPr/>
          </p:nvSpPr>
          <p:spPr>
            <a:xfrm>
              <a:off x="5364088" y="2564904"/>
              <a:ext cx="3672408" cy="147732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fr-FR" b="1" dirty="0">
                  <a:solidFill>
                    <a:srgbClr val="000000"/>
                  </a:solidFill>
                </a:rPr>
                <a:t> &lt;select </a:t>
              </a:r>
              <a:r>
                <a:rPr lang="fr-FR" b="1" dirty="0" err="1">
                  <a:solidFill>
                    <a:srgbClr val="000000"/>
                  </a:solidFill>
                </a:rPr>
                <a:t>name</a:t>
              </a:r>
              <a:r>
                <a:rPr lang="fr-FR" b="1" dirty="0">
                  <a:solidFill>
                    <a:srgbClr val="000000"/>
                  </a:solidFill>
                </a:rPr>
                <a:t>="produit"&gt;</a:t>
              </a:r>
            </a:p>
            <a:p>
              <a:r>
                <a:rPr lang="fr-FR" b="1" dirty="0">
                  <a:solidFill>
                    <a:srgbClr val="000000"/>
                  </a:solidFill>
                </a:rPr>
                <a:t>      </a:t>
              </a:r>
              <a:r>
                <a:rPr lang="fr-FR" b="1" dirty="0" smtClean="0">
                  <a:solidFill>
                    <a:srgbClr val="000000"/>
                  </a:solidFill>
                </a:rPr>
                <a:t> </a:t>
              </a:r>
              <a:r>
                <a:rPr lang="fr-FR" b="1" dirty="0">
                  <a:solidFill>
                    <a:srgbClr val="000000"/>
                  </a:solidFill>
                </a:rPr>
                <a:t>&lt;option value="</a:t>
              </a:r>
              <a:r>
                <a:rPr lang="fr-FR" b="1" dirty="0" err="1">
                  <a:solidFill>
                    <a:srgbClr val="000000"/>
                  </a:solidFill>
                </a:rPr>
                <a:t>SuperKdo</a:t>
              </a:r>
              <a:r>
                <a:rPr lang="fr-FR" b="1" dirty="0">
                  <a:solidFill>
                    <a:srgbClr val="000000"/>
                  </a:solidFill>
                </a:rPr>
                <a:t>"</a:t>
              </a:r>
              <a:r>
                <a:rPr lang="fr-FR" b="1" dirty="0" smtClean="0">
                  <a:solidFill>
                    <a:srgbClr val="000000"/>
                  </a:solidFill>
                </a:rPr>
                <a:t>&gt;</a:t>
              </a:r>
            </a:p>
            <a:p>
              <a:r>
                <a:rPr lang="fr-FR" b="1" i="1" dirty="0">
                  <a:solidFill>
                    <a:srgbClr val="000000"/>
                  </a:solidFill>
                </a:rPr>
                <a:t>	</a:t>
              </a:r>
              <a:r>
                <a:rPr lang="fr-FR" i="1" dirty="0" smtClean="0">
                  <a:solidFill>
                    <a:srgbClr val="000000"/>
                  </a:solidFill>
                </a:rPr>
                <a:t>Super </a:t>
              </a:r>
              <a:r>
                <a:rPr lang="fr-FR" i="1" dirty="0" err="1" smtClean="0">
                  <a:solidFill>
                    <a:srgbClr val="000000"/>
                  </a:solidFill>
                </a:rPr>
                <a:t>Kdo</a:t>
              </a:r>
              <a:r>
                <a:rPr lang="fr-FR" i="1" dirty="0" smtClean="0">
                  <a:solidFill>
                    <a:srgbClr val="000000"/>
                  </a:solidFill>
                </a:rPr>
                <a:t>     </a:t>
              </a:r>
              <a:r>
                <a:rPr lang="fr-FR" b="1" dirty="0" smtClean="0">
                  <a:solidFill>
                    <a:srgbClr val="000000"/>
                  </a:solidFill>
                </a:rPr>
                <a:t>&lt;</a:t>
              </a:r>
              <a:r>
                <a:rPr lang="fr-FR" b="1" dirty="0">
                  <a:solidFill>
                    <a:srgbClr val="000000"/>
                  </a:solidFill>
                </a:rPr>
                <a:t>/option</a:t>
              </a:r>
              <a:r>
                <a:rPr lang="fr-FR" b="1" dirty="0" smtClean="0">
                  <a:solidFill>
                    <a:srgbClr val="000000"/>
                  </a:solidFill>
                </a:rPr>
                <a:t>&gt;</a:t>
              </a:r>
            </a:p>
            <a:p>
              <a:r>
                <a:rPr lang="fr-FR" b="1" dirty="0" smtClean="0">
                  <a:solidFill>
                    <a:srgbClr val="000000"/>
                  </a:solidFill>
                </a:rPr>
                <a:t>       … </a:t>
              </a:r>
            </a:p>
            <a:p>
              <a:r>
                <a:rPr lang="fr-FR" b="1" dirty="0" smtClean="0">
                  <a:solidFill>
                    <a:srgbClr val="000000"/>
                  </a:solidFill>
                </a:rPr>
                <a:t>&lt;/select&gt;</a:t>
              </a:r>
              <a:endParaRPr lang="fr-FR" dirty="0">
                <a:solidFill>
                  <a:srgbClr val="000000"/>
                </a:solidFill>
              </a:endParaRPr>
            </a:p>
          </p:txBody>
        </p:sp>
        <p:cxnSp>
          <p:nvCxnSpPr>
            <p:cNvPr id="13" name="Connecteur droit avec flèche 12"/>
            <p:cNvCxnSpPr/>
            <p:nvPr/>
          </p:nvCxnSpPr>
          <p:spPr>
            <a:xfrm flipH="1" flipV="1">
              <a:off x="3203848" y="2708920"/>
              <a:ext cx="2160240" cy="7200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/>
          <p:cNvSpPr/>
          <p:nvPr/>
        </p:nvSpPr>
        <p:spPr>
          <a:xfrm>
            <a:off x="5364088" y="4293096"/>
            <a:ext cx="3672408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</a:rPr>
              <a:t>&lt;</a:t>
            </a:r>
            <a:r>
              <a:rPr lang="fr-FR" b="1" dirty="0" err="1">
                <a:solidFill>
                  <a:srgbClr val="000000"/>
                </a:solidFill>
              </a:rPr>
              <a:t>textarea</a:t>
            </a:r>
            <a:r>
              <a:rPr lang="fr-FR" b="1" dirty="0">
                <a:solidFill>
                  <a:srgbClr val="000000"/>
                </a:solidFill>
              </a:rPr>
              <a:t> </a:t>
            </a:r>
            <a:r>
              <a:rPr lang="fr-FR" b="1" dirty="0" err="1">
                <a:solidFill>
                  <a:srgbClr val="000000"/>
                </a:solidFill>
              </a:rPr>
              <a:t>name</a:t>
            </a:r>
            <a:r>
              <a:rPr lang="fr-FR" b="1" dirty="0">
                <a:solidFill>
                  <a:srgbClr val="000000"/>
                </a:solidFill>
              </a:rPr>
              <a:t>="</a:t>
            </a:r>
            <a:r>
              <a:rPr lang="fr-FR" b="1" dirty="0" err="1">
                <a:solidFill>
                  <a:srgbClr val="000000"/>
                </a:solidFill>
              </a:rPr>
              <a:t>opinionClient</a:t>
            </a:r>
            <a:r>
              <a:rPr lang="fr-FR" b="1" dirty="0">
                <a:solidFill>
                  <a:srgbClr val="000000"/>
                </a:solidFill>
              </a:rPr>
              <a:t>" </a:t>
            </a:r>
            <a:endParaRPr lang="fr-FR" b="1" dirty="0" smtClean="0">
              <a:solidFill>
                <a:srgbClr val="000000"/>
              </a:solidFill>
            </a:endParaRPr>
          </a:p>
          <a:p>
            <a:r>
              <a:rPr lang="fr-FR" b="1" dirty="0">
                <a:solidFill>
                  <a:srgbClr val="000000"/>
                </a:solidFill>
              </a:rPr>
              <a:t> </a:t>
            </a:r>
            <a:r>
              <a:rPr lang="fr-FR" b="1" dirty="0" smtClean="0">
                <a:solidFill>
                  <a:srgbClr val="000000"/>
                </a:solidFill>
              </a:rPr>
              <a:t>                  cols</a:t>
            </a:r>
            <a:r>
              <a:rPr lang="fr-FR" b="1" dirty="0">
                <a:solidFill>
                  <a:srgbClr val="000000"/>
                </a:solidFill>
              </a:rPr>
              <a:t>="40" </a:t>
            </a:r>
            <a:r>
              <a:rPr lang="fr-FR" b="1" dirty="0" err="1">
                <a:solidFill>
                  <a:srgbClr val="000000"/>
                </a:solidFill>
              </a:rPr>
              <a:t>rows</a:t>
            </a:r>
            <a:r>
              <a:rPr lang="fr-FR" b="1" dirty="0">
                <a:solidFill>
                  <a:srgbClr val="000000"/>
                </a:solidFill>
              </a:rPr>
              <a:t>="5" &gt; </a:t>
            </a:r>
            <a:br>
              <a:rPr lang="fr-FR" b="1" dirty="0">
                <a:solidFill>
                  <a:srgbClr val="000000"/>
                </a:solidFill>
              </a:rPr>
            </a:br>
            <a:r>
              <a:rPr lang="fr-FR" b="1" dirty="0" smtClean="0">
                <a:solidFill>
                  <a:srgbClr val="000000"/>
                </a:solidFill>
              </a:rPr>
              <a:t>          </a:t>
            </a:r>
            <a:r>
              <a:rPr lang="fr-FR" i="1" dirty="0" smtClean="0">
                <a:solidFill>
                  <a:srgbClr val="000000"/>
                </a:solidFill>
              </a:rPr>
              <a:t>Votre </a:t>
            </a:r>
            <a:r>
              <a:rPr lang="fr-FR" i="1" dirty="0">
                <a:solidFill>
                  <a:srgbClr val="000000"/>
                </a:solidFill>
              </a:rPr>
              <a:t>opinion sur nos </a:t>
            </a:r>
            <a:r>
              <a:rPr lang="fr-FR" i="1" dirty="0" smtClean="0">
                <a:solidFill>
                  <a:srgbClr val="000000"/>
                </a:solidFill>
              </a:rPr>
              <a:t>produits</a:t>
            </a:r>
          </a:p>
          <a:p>
            <a:r>
              <a:rPr lang="fr-FR" i="1" dirty="0" smtClean="0">
                <a:solidFill>
                  <a:srgbClr val="000000"/>
                </a:solidFill>
              </a:rPr>
              <a:t> </a:t>
            </a:r>
            <a:r>
              <a:rPr lang="fr-FR" b="1" dirty="0">
                <a:solidFill>
                  <a:srgbClr val="000000"/>
                </a:solidFill>
              </a:rPr>
              <a:t>&lt;/</a:t>
            </a:r>
            <a:r>
              <a:rPr lang="fr-FR" b="1" dirty="0" err="1">
                <a:solidFill>
                  <a:srgbClr val="000000"/>
                </a:solidFill>
              </a:rPr>
              <a:t>textarea</a:t>
            </a:r>
            <a:r>
              <a:rPr lang="fr-FR" b="1" dirty="0">
                <a:solidFill>
                  <a:srgbClr val="000000"/>
                </a:solidFill>
              </a:rPr>
              <a:t>&gt;</a:t>
            </a:r>
            <a:endParaRPr lang="fr-FR" dirty="0">
              <a:solidFill>
                <a:srgbClr val="000000"/>
              </a:solidFill>
            </a:endParaRPr>
          </a:p>
        </p:txBody>
      </p:sp>
      <p:cxnSp>
        <p:nvCxnSpPr>
          <p:cNvPr id="17" name="Connecteur droit avec flèche 16"/>
          <p:cNvCxnSpPr>
            <a:stCxn id="15" idx="1"/>
          </p:cNvCxnSpPr>
          <p:nvPr/>
        </p:nvCxnSpPr>
        <p:spPr>
          <a:xfrm flipH="1" flipV="1">
            <a:off x="3851920" y="3140970"/>
            <a:ext cx="1512168" cy="17522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1" name="Grouper 20"/>
          <p:cNvGrpSpPr/>
          <p:nvPr/>
        </p:nvGrpSpPr>
        <p:grpSpPr>
          <a:xfrm>
            <a:off x="251520" y="4509120"/>
            <a:ext cx="4248472" cy="1593468"/>
            <a:chOff x="251520" y="4509120"/>
            <a:chExt cx="4248472" cy="1593468"/>
          </a:xfrm>
        </p:grpSpPr>
        <p:sp>
          <p:nvSpPr>
            <p:cNvPr id="18" name="Rectangle 17"/>
            <p:cNvSpPr/>
            <p:nvPr/>
          </p:nvSpPr>
          <p:spPr>
            <a:xfrm>
              <a:off x="251520" y="5733256"/>
              <a:ext cx="4248472" cy="3693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fr-FR" b="1" dirty="0">
                  <a:solidFill>
                    <a:srgbClr val="000000"/>
                  </a:solidFill>
                </a:rPr>
                <a:t>&lt;input type="</a:t>
              </a:r>
              <a:r>
                <a:rPr lang="fr-FR" b="1" u="sng" dirty="0" err="1">
                  <a:solidFill>
                    <a:srgbClr val="000000"/>
                  </a:solidFill>
                </a:rPr>
                <a:t>submit</a:t>
              </a:r>
              <a:r>
                <a:rPr lang="fr-FR" b="1" dirty="0">
                  <a:solidFill>
                    <a:srgbClr val="000000"/>
                  </a:solidFill>
                </a:rPr>
                <a:t>" value="</a:t>
              </a:r>
              <a:r>
                <a:rPr lang="fr-FR" b="1" dirty="0" smtClean="0">
                  <a:solidFill>
                    <a:srgbClr val="000000"/>
                  </a:solidFill>
                </a:rPr>
                <a:t>Envoyer</a:t>
              </a:r>
              <a:r>
                <a:rPr lang="fr-FR" dirty="0" smtClean="0">
                  <a:solidFill>
                    <a:srgbClr val="000000"/>
                  </a:solidFill>
                </a:rPr>
                <a:t>" </a:t>
              </a:r>
              <a:r>
                <a:rPr lang="fr-FR" b="1" dirty="0" smtClean="0">
                  <a:solidFill>
                    <a:srgbClr val="000000"/>
                  </a:solidFill>
                </a:rPr>
                <a:t>/</a:t>
              </a:r>
              <a:r>
                <a:rPr lang="fr-FR" b="1" dirty="0">
                  <a:solidFill>
                    <a:srgbClr val="000000"/>
                  </a:solidFill>
                </a:rPr>
                <a:t>&gt; </a:t>
              </a:r>
              <a:endParaRPr lang="fr-FR" dirty="0">
                <a:solidFill>
                  <a:srgbClr val="000000"/>
                </a:solidFill>
              </a:endParaRPr>
            </a:p>
          </p:txBody>
        </p:sp>
        <p:cxnSp>
          <p:nvCxnSpPr>
            <p:cNvPr id="20" name="Connecteur droit avec flèche 19"/>
            <p:cNvCxnSpPr/>
            <p:nvPr/>
          </p:nvCxnSpPr>
          <p:spPr>
            <a:xfrm flipV="1">
              <a:off x="755576" y="4509120"/>
              <a:ext cx="0" cy="122413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er 24"/>
          <p:cNvGrpSpPr/>
          <p:nvPr/>
        </p:nvGrpSpPr>
        <p:grpSpPr>
          <a:xfrm>
            <a:off x="899592" y="4437112"/>
            <a:ext cx="4104456" cy="1091593"/>
            <a:chOff x="899592" y="4437112"/>
            <a:chExt cx="4104456" cy="1091593"/>
          </a:xfrm>
        </p:grpSpPr>
        <p:sp>
          <p:nvSpPr>
            <p:cNvPr id="22" name="Rectangle 21"/>
            <p:cNvSpPr/>
            <p:nvPr/>
          </p:nvSpPr>
          <p:spPr>
            <a:xfrm>
              <a:off x="899592" y="5157192"/>
              <a:ext cx="4104456" cy="3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36000" tIns="46800" rIns="36000" bIns="46800">
              <a:spAutoFit/>
            </a:bodyPr>
            <a:lstStyle/>
            <a:p>
              <a:r>
                <a:rPr lang="fr-FR" b="1" dirty="0">
                  <a:solidFill>
                    <a:srgbClr val="000000"/>
                  </a:solidFill>
                </a:rPr>
                <a:t> &lt;input type="reset"  value="</a:t>
              </a:r>
              <a:r>
                <a:rPr lang="fr-FR" b="1" dirty="0" smtClean="0">
                  <a:solidFill>
                    <a:srgbClr val="000000"/>
                  </a:solidFill>
                </a:rPr>
                <a:t>Nettoyer" /</a:t>
              </a:r>
              <a:r>
                <a:rPr lang="fr-FR" b="1" dirty="0">
                  <a:solidFill>
                    <a:srgbClr val="000000"/>
                  </a:solidFill>
                </a:rPr>
                <a:t>&gt;</a:t>
              </a:r>
            </a:p>
          </p:txBody>
        </p:sp>
        <p:cxnSp>
          <p:nvCxnSpPr>
            <p:cNvPr id="24" name="Connecteur droit avec flèche 23"/>
            <p:cNvCxnSpPr/>
            <p:nvPr/>
          </p:nvCxnSpPr>
          <p:spPr>
            <a:xfrm flipV="1">
              <a:off x="1907704" y="4437112"/>
              <a:ext cx="0" cy="72008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ZoneTexte 18"/>
          <p:cNvSpPr txBox="1"/>
          <p:nvPr/>
        </p:nvSpPr>
        <p:spPr>
          <a:xfrm>
            <a:off x="4716016" y="5733256"/>
            <a:ext cx="3960440" cy="10156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36000" rIns="36000" rtlCol="0">
            <a:spAutoFit/>
          </a:bodyPr>
          <a:lstStyle/>
          <a:p>
            <a:pPr algn="ctr"/>
            <a:r>
              <a:rPr lang="fr-FR" sz="2000" b="1" dirty="0"/>
              <a:t>i</a:t>
            </a:r>
            <a:r>
              <a:rPr lang="fr-FR" sz="2000" b="1" dirty="0" smtClean="0"/>
              <a:t>nput type="</a:t>
            </a:r>
            <a:r>
              <a:rPr lang="fr-FR" sz="2000" b="1" dirty="0" err="1" smtClean="0"/>
              <a:t>submit</a:t>
            </a:r>
            <a:r>
              <a:rPr lang="fr-FR" sz="2000" b="1" dirty="0" smtClean="0"/>
              <a:t>" </a:t>
            </a:r>
          </a:p>
          <a:p>
            <a:pPr algn="ctr"/>
            <a:r>
              <a:rPr lang="fr-FR" sz="2000" dirty="0" smtClean="0"/>
              <a:t>se charge d’envoyer les données du formulaire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75887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171400"/>
            <a:ext cx="8229600" cy="1143000"/>
          </a:xfrm>
        </p:spPr>
        <p:txBody>
          <a:bodyPr/>
          <a:lstStyle/>
          <a:p>
            <a:r>
              <a:rPr lang="fr-FR" dirty="0"/>
              <a:t>Rappel : Formulaires HTML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9BE58-7793-45FF-A067-2A41621469A2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179512" y="908720"/>
            <a:ext cx="8568952" cy="566308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>
            <a:spAutoFit/>
          </a:bodyPr>
          <a:lstStyle/>
          <a:p>
            <a:r>
              <a:rPr lang="fr-FR" sz="2200" b="1" dirty="0">
                <a:solidFill>
                  <a:srgbClr val="FF0000"/>
                </a:solidFill>
              </a:rPr>
              <a:t>&lt;</a:t>
            </a:r>
            <a:r>
              <a:rPr lang="fr-FR" sz="2200" b="1" dirty="0" err="1">
                <a:solidFill>
                  <a:srgbClr val="FF0000"/>
                </a:solidFill>
              </a:rPr>
              <a:t>form</a:t>
            </a:r>
            <a:r>
              <a:rPr lang="fr-FR" sz="2200" b="1" dirty="0">
                <a:solidFill>
                  <a:srgbClr val="FF0000"/>
                </a:solidFill>
              </a:rPr>
              <a:t> </a:t>
            </a:r>
            <a:r>
              <a:rPr lang="fr-FR" sz="2200" b="1" dirty="0" err="1">
                <a:solidFill>
                  <a:srgbClr val="FF0000"/>
                </a:solidFill>
              </a:rPr>
              <a:t>name</a:t>
            </a:r>
            <a:r>
              <a:rPr lang="fr-FR" sz="2200" b="1" dirty="0">
                <a:solidFill>
                  <a:srgbClr val="FF0000"/>
                </a:solidFill>
              </a:rPr>
              <a:t>="</a:t>
            </a:r>
            <a:r>
              <a:rPr lang="fr-FR" sz="2200" b="1" dirty="0" err="1">
                <a:solidFill>
                  <a:srgbClr val="FF0000"/>
                </a:solidFill>
              </a:rPr>
              <a:t>formClient</a:t>
            </a:r>
            <a:r>
              <a:rPr lang="fr-FR" sz="2200" b="1" dirty="0">
                <a:solidFill>
                  <a:srgbClr val="FF0000"/>
                </a:solidFill>
              </a:rPr>
              <a:t>" action="</a:t>
            </a:r>
            <a:r>
              <a:rPr lang="fr-FR" sz="2200" b="1" u="sng" dirty="0">
                <a:solidFill>
                  <a:srgbClr val="FF0000"/>
                </a:solidFill>
              </a:rPr>
              <a:t>coursPHP-7.php</a:t>
            </a:r>
            <a:r>
              <a:rPr lang="fr-FR" sz="2200" b="1" dirty="0">
                <a:solidFill>
                  <a:srgbClr val="FF0000"/>
                </a:solidFill>
              </a:rPr>
              <a:t>" </a:t>
            </a:r>
            <a:r>
              <a:rPr lang="fr-FR" sz="2200" b="1" dirty="0" err="1">
                <a:solidFill>
                  <a:srgbClr val="FF0000"/>
                </a:solidFill>
              </a:rPr>
              <a:t>method</a:t>
            </a:r>
            <a:r>
              <a:rPr lang="fr-FR" sz="2200" b="1" dirty="0">
                <a:solidFill>
                  <a:srgbClr val="FF0000"/>
                </a:solidFill>
              </a:rPr>
              <a:t>="</a:t>
            </a:r>
            <a:r>
              <a:rPr lang="fr-FR" sz="2200" b="1" dirty="0" smtClean="0">
                <a:solidFill>
                  <a:srgbClr val="FF0000"/>
                </a:solidFill>
              </a:rPr>
              <a:t>POST" &gt;</a:t>
            </a:r>
            <a:endParaRPr lang="fr-FR" sz="2200" b="1" dirty="0">
              <a:solidFill>
                <a:srgbClr val="FF0000"/>
              </a:solidFill>
            </a:endParaRPr>
          </a:p>
          <a:p>
            <a:r>
              <a:rPr lang="fr-FR" dirty="0"/>
              <a:t>      </a:t>
            </a:r>
            <a:r>
              <a:rPr lang="fr-FR" b="1" dirty="0" smtClean="0"/>
              <a:t>&lt;</a:t>
            </a:r>
            <a:r>
              <a:rPr lang="fr-FR" b="1" dirty="0"/>
              <a:t>label for="nom"&gt;</a:t>
            </a:r>
            <a:r>
              <a:rPr lang="fr-FR" dirty="0"/>
              <a:t>Nom</a:t>
            </a:r>
            <a:r>
              <a:rPr lang="fr-FR" b="1" dirty="0"/>
              <a:t>&lt;/label&gt;</a:t>
            </a:r>
          </a:p>
          <a:p>
            <a:r>
              <a:rPr lang="fr-FR" dirty="0"/>
              <a:t>      </a:t>
            </a:r>
            <a:r>
              <a:rPr lang="fr-FR" sz="2000" b="1" dirty="0" smtClean="0">
                <a:solidFill>
                  <a:srgbClr val="1F497D"/>
                </a:solidFill>
              </a:rPr>
              <a:t>&lt;</a:t>
            </a:r>
            <a:r>
              <a:rPr lang="fr-FR" sz="2000" b="1" dirty="0">
                <a:solidFill>
                  <a:srgbClr val="1F497D"/>
                </a:solidFill>
              </a:rPr>
              <a:t>input type="</a:t>
            </a:r>
            <a:r>
              <a:rPr lang="fr-FR" sz="2000" b="1" u="sng" dirty="0" err="1">
                <a:solidFill>
                  <a:srgbClr val="1F497D"/>
                </a:solidFill>
              </a:rPr>
              <a:t>text</a:t>
            </a:r>
            <a:r>
              <a:rPr lang="fr-FR" sz="2000" b="1" dirty="0">
                <a:solidFill>
                  <a:srgbClr val="1F497D"/>
                </a:solidFill>
              </a:rPr>
              <a:t>" id="nom" </a:t>
            </a:r>
            <a:r>
              <a:rPr lang="fr-FR" sz="2000" b="1" u="sng" dirty="0" err="1">
                <a:solidFill>
                  <a:srgbClr val="1F497D"/>
                </a:solidFill>
              </a:rPr>
              <a:t>name</a:t>
            </a:r>
            <a:r>
              <a:rPr lang="fr-FR" sz="2000" b="1" u="sng" dirty="0">
                <a:solidFill>
                  <a:srgbClr val="1F497D"/>
                </a:solidFill>
              </a:rPr>
              <a:t>="</a:t>
            </a:r>
            <a:r>
              <a:rPr lang="fr-FR" sz="2000" b="1" u="sng" dirty="0" err="1">
                <a:solidFill>
                  <a:srgbClr val="1F497D"/>
                </a:solidFill>
              </a:rPr>
              <a:t>nomClient</a:t>
            </a:r>
            <a:r>
              <a:rPr lang="fr-FR" sz="2000" b="1" u="sng" dirty="0">
                <a:solidFill>
                  <a:srgbClr val="1F497D"/>
                </a:solidFill>
              </a:rPr>
              <a:t>" </a:t>
            </a:r>
            <a:r>
              <a:rPr lang="fr-FR" sz="2000" b="1" dirty="0" smtClean="0">
                <a:solidFill>
                  <a:srgbClr val="1F497D"/>
                </a:solidFill>
              </a:rPr>
              <a:t/>
            </a:r>
            <a:br>
              <a:rPr lang="fr-FR" sz="2000" b="1" dirty="0" smtClean="0">
                <a:solidFill>
                  <a:srgbClr val="1F497D"/>
                </a:solidFill>
              </a:rPr>
            </a:br>
            <a:r>
              <a:rPr lang="fr-FR" sz="2000" b="1" dirty="0" smtClean="0">
                <a:solidFill>
                  <a:srgbClr val="1F497D"/>
                </a:solidFill>
              </a:rPr>
              <a:t>                  value</a:t>
            </a:r>
            <a:r>
              <a:rPr lang="fr-FR" sz="2000" b="1" dirty="0">
                <a:solidFill>
                  <a:srgbClr val="1F497D"/>
                </a:solidFill>
              </a:rPr>
              <a:t>="votre nom" size="40" </a:t>
            </a:r>
            <a:r>
              <a:rPr lang="fr-FR" sz="2000" b="1" dirty="0" err="1">
                <a:solidFill>
                  <a:srgbClr val="1F497D"/>
                </a:solidFill>
              </a:rPr>
              <a:t>maxlength</a:t>
            </a:r>
            <a:r>
              <a:rPr lang="fr-FR" sz="2000" b="1" dirty="0">
                <a:solidFill>
                  <a:srgbClr val="1F497D"/>
                </a:solidFill>
              </a:rPr>
              <a:t>="150" /</a:t>
            </a:r>
            <a:r>
              <a:rPr lang="fr-FR" sz="2000" b="1" dirty="0" smtClean="0">
                <a:solidFill>
                  <a:srgbClr val="1F497D"/>
                </a:solidFill>
              </a:rPr>
              <a:t>&gt; </a:t>
            </a:r>
            <a:r>
              <a:rPr lang="fr-FR" dirty="0" smtClean="0"/>
              <a:t> </a:t>
            </a:r>
            <a:r>
              <a:rPr lang="fr-FR" dirty="0"/>
              <a:t>&lt;</a:t>
            </a:r>
            <a:r>
              <a:rPr lang="fr-FR" dirty="0" err="1"/>
              <a:t>br</a:t>
            </a:r>
            <a:r>
              <a:rPr lang="fr-FR" dirty="0"/>
              <a:t>/&gt;</a:t>
            </a:r>
          </a:p>
          <a:p>
            <a:r>
              <a:rPr lang="fr-FR" dirty="0"/>
              <a:t>                </a:t>
            </a:r>
          </a:p>
          <a:p>
            <a:r>
              <a:rPr lang="fr-FR" dirty="0"/>
              <a:t>      </a:t>
            </a:r>
            <a:r>
              <a:rPr lang="fr-FR" dirty="0" smtClean="0"/>
              <a:t> </a:t>
            </a:r>
            <a:r>
              <a:rPr lang="fr-FR" b="1" dirty="0" smtClean="0"/>
              <a:t> </a:t>
            </a:r>
            <a:r>
              <a:rPr lang="fr-FR" b="1" dirty="0"/>
              <a:t>&lt;label&gt;</a:t>
            </a:r>
            <a:r>
              <a:rPr lang="fr-FR" dirty="0"/>
              <a:t>Produit</a:t>
            </a:r>
            <a:r>
              <a:rPr lang="fr-FR" b="1" dirty="0"/>
              <a:t>&lt;/label&gt;</a:t>
            </a:r>
          </a:p>
          <a:p>
            <a:r>
              <a:rPr lang="fr-FR" sz="2000" b="1" dirty="0" smtClean="0">
                <a:solidFill>
                  <a:srgbClr val="1F497D"/>
                </a:solidFill>
              </a:rPr>
              <a:t>       &lt;</a:t>
            </a:r>
            <a:r>
              <a:rPr lang="fr-FR" sz="2000" b="1" dirty="0">
                <a:solidFill>
                  <a:srgbClr val="1F497D"/>
                </a:solidFill>
              </a:rPr>
              <a:t>select </a:t>
            </a:r>
            <a:r>
              <a:rPr lang="fr-FR" sz="2000" b="1" u="sng" dirty="0" err="1">
                <a:solidFill>
                  <a:srgbClr val="1F497D"/>
                </a:solidFill>
              </a:rPr>
              <a:t>name</a:t>
            </a:r>
            <a:r>
              <a:rPr lang="fr-FR" sz="2000" b="1" u="sng" dirty="0">
                <a:solidFill>
                  <a:srgbClr val="1F497D"/>
                </a:solidFill>
              </a:rPr>
              <a:t>="produit"</a:t>
            </a:r>
            <a:r>
              <a:rPr lang="fr-FR" sz="2000" b="1" dirty="0">
                <a:solidFill>
                  <a:srgbClr val="1F497D"/>
                </a:solidFill>
              </a:rPr>
              <a:t>&gt;</a:t>
            </a:r>
          </a:p>
          <a:p>
            <a:r>
              <a:rPr lang="fr-FR" sz="2000" b="1" dirty="0" smtClean="0">
                <a:solidFill>
                  <a:srgbClr val="1F497D"/>
                </a:solidFill>
              </a:rPr>
              <a:t>            &lt;</a:t>
            </a:r>
            <a:r>
              <a:rPr lang="fr-FR" sz="2000" b="1" dirty="0">
                <a:solidFill>
                  <a:srgbClr val="1F497D"/>
                </a:solidFill>
              </a:rPr>
              <a:t>option </a:t>
            </a:r>
            <a:r>
              <a:rPr lang="fr-FR" sz="2000" b="1" u="sng" dirty="0">
                <a:solidFill>
                  <a:srgbClr val="1F497D"/>
                </a:solidFill>
              </a:rPr>
              <a:t>value="</a:t>
            </a:r>
            <a:r>
              <a:rPr lang="fr-FR" sz="2000" b="1" u="sng" dirty="0" err="1">
                <a:solidFill>
                  <a:srgbClr val="1F497D"/>
                </a:solidFill>
              </a:rPr>
              <a:t>SuperKdo</a:t>
            </a:r>
            <a:r>
              <a:rPr lang="fr-FR" sz="2000" b="1" u="sng" dirty="0">
                <a:solidFill>
                  <a:srgbClr val="1F497D"/>
                </a:solidFill>
              </a:rPr>
              <a:t>"</a:t>
            </a:r>
            <a:r>
              <a:rPr lang="fr-FR" sz="2000" b="1" dirty="0">
                <a:solidFill>
                  <a:srgbClr val="1F497D"/>
                </a:solidFill>
              </a:rPr>
              <a:t>&gt;</a:t>
            </a:r>
            <a:r>
              <a:rPr lang="fr-FR" sz="2000" i="1" dirty="0">
                <a:solidFill>
                  <a:srgbClr val="1F497D"/>
                </a:solidFill>
              </a:rPr>
              <a:t>Super </a:t>
            </a:r>
            <a:r>
              <a:rPr lang="fr-FR" sz="2000" i="1" dirty="0" err="1">
                <a:solidFill>
                  <a:srgbClr val="1F497D"/>
                </a:solidFill>
              </a:rPr>
              <a:t>Kdo</a:t>
            </a:r>
            <a:r>
              <a:rPr lang="fr-FR" sz="2000" b="1" dirty="0">
                <a:solidFill>
                  <a:srgbClr val="1F497D"/>
                </a:solidFill>
              </a:rPr>
              <a:t>&lt;/option&gt;</a:t>
            </a:r>
          </a:p>
          <a:p>
            <a:r>
              <a:rPr lang="fr-FR" dirty="0"/>
              <a:t>             </a:t>
            </a:r>
            <a:r>
              <a:rPr lang="fr-FR" b="1" dirty="0" smtClean="0"/>
              <a:t>&lt;</a:t>
            </a:r>
            <a:r>
              <a:rPr lang="fr-FR" b="1" dirty="0"/>
              <a:t>option value="</a:t>
            </a:r>
            <a:r>
              <a:rPr lang="fr-FR" b="1" dirty="0" err="1"/>
              <a:t>MegaTruc</a:t>
            </a:r>
            <a:r>
              <a:rPr lang="fr-FR" b="1" dirty="0"/>
              <a:t>"&gt;</a:t>
            </a:r>
            <a:r>
              <a:rPr lang="fr-FR" i="1" dirty="0" err="1"/>
              <a:t>Mega</a:t>
            </a:r>
            <a:r>
              <a:rPr lang="fr-FR" i="1" dirty="0"/>
              <a:t> Truc</a:t>
            </a:r>
            <a:r>
              <a:rPr lang="fr-FR" b="1" dirty="0"/>
              <a:t>&lt;/option&gt;</a:t>
            </a:r>
          </a:p>
          <a:p>
            <a:r>
              <a:rPr lang="fr-FR" b="1" dirty="0"/>
              <a:t>             </a:t>
            </a:r>
            <a:r>
              <a:rPr lang="fr-FR" b="1" dirty="0" smtClean="0"/>
              <a:t>&lt;</a:t>
            </a:r>
            <a:r>
              <a:rPr lang="fr-FR" b="1" dirty="0"/>
              <a:t>option value="</a:t>
            </a:r>
            <a:r>
              <a:rPr lang="fr-FR" b="1" dirty="0" err="1"/>
              <a:t>BabyFun</a:t>
            </a:r>
            <a:r>
              <a:rPr lang="fr-FR" b="1" dirty="0"/>
              <a:t>"&gt;</a:t>
            </a:r>
            <a:r>
              <a:rPr lang="fr-FR" i="1" dirty="0"/>
              <a:t>Baby Fun</a:t>
            </a:r>
            <a:r>
              <a:rPr lang="fr-FR" b="1" dirty="0"/>
              <a:t>&lt;/option&gt;</a:t>
            </a:r>
          </a:p>
          <a:p>
            <a:r>
              <a:rPr lang="fr-FR" dirty="0"/>
              <a:t>         </a:t>
            </a:r>
            <a:r>
              <a:rPr lang="fr-FR" b="1" dirty="0" smtClean="0">
                <a:solidFill>
                  <a:srgbClr val="1F497D"/>
                </a:solidFill>
              </a:rPr>
              <a:t>&lt;</a:t>
            </a:r>
            <a:r>
              <a:rPr lang="fr-FR" b="1" dirty="0">
                <a:solidFill>
                  <a:srgbClr val="1F497D"/>
                </a:solidFill>
              </a:rPr>
              <a:t>/select</a:t>
            </a:r>
            <a:r>
              <a:rPr lang="fr-FR" b="1" dirty="0" smtClean="0">
                <a:solidFill>
                  <a:srgbClr val="1F497D"/>
                </a:solidFill>
              </a:rPr>
              <a:t>&gt;   </a:t>
            </a:r>
            <a:r>
              <a:rPr lang="fr-FR" dirty="0" smtClean="0"/>
              <a:t>&lt;</a:t>
            </a:r>
            <a:r>
              <a:rPr lang="fr-FR" dirty="0" err="1"/>
              <a:t>br</a:t>
            </a:r>
            <a:r>
              <a:rPr lang="fr-FR" dirty="0"/>
              <a:t>/&gt;</a:t>
            </a:r>
          </a:p>
          <a:p>
            <a:r>
              <a:rPr lang="fr-FR" dirty="0"/>
              <a:t>                </a:t>
            </a:r>
          </a:p>
          <a:p>
            <a:r>
              <a:rPr lang="fr-FR" dirty="0" smtClean="0"/>
              <a:t>       </a:t>
            </a:r>
            <a:r>
              <a:rPr lang="fr-FR" b="1" dirty="0" smtClean="0"/>
              <a:t> &lt;</a:t>
            </a:r>
            <a:r>
              <a:rPr lang="fr-FR" b="1" dirty="0"/>
              <a:t>label&gt;</a:t>
            </a:r>
            <a:r>
              <a:rPr lang="fr-FR" dirty="0"/>
              <a:t>Opinion</a:t>
            </a:r>
            <a:r>
              <a:rPr lang="fr-FR" b="1" dirty="0"/>
              <a:t>&lt;/label&gt;</a:t>
            </a:r>
          </a:p>
          <a:p>
            <a:r>
              <a:rPr lang="fr-FR" dirty="0"/>
              <a:t>        </a:t>
            </a:r>
            <a:r>
              <a:rPr lang="fr-FR" sz="2000" b="1" dirty="0" smtClean="0">
                <a:solidFill>
                  <a:srgbClr val="1F497D"/>
                </a:solidFill>
              </a:rPr>
              <a:t>&lt;</a:t>
            </a:r>
            <a:r>
              <a:rPr lang="fr-FR" sz="2000" b="1" dirty="0" err="1">
                <a:solidFill>
                  <a:srgbClr val="1F497D"/>
                </a:solidFill>
              </a:rPr>
              <a:t>textarea</a:t>
            </a:r>
            <a:r>
              <a:rPr lang="fr-FR" sz="2000" b="1" dirty="0">
                <a:solidFill>
                  <a:srgbClr val="1F497D"/>
                </a:solidFill>
              </a:rPr>
              <a:t> </a:t>
            </a:r>
            <a:r>
              <a:rPr lang="fr-FR" sz="2000" b="1" u="sng" dirty="0" err="1">
                <a:solidFill>
                  <a:srgbClr val="1F497D"/>
                </a:solidFill>
              </a:rPr>
              <a:t>name</a:t>
            </a:r>
            <a:r>
              <a:rPr lang="fr-FR" sz="2000" b="1" u="sng" dirty="0">
                <a:solidFill>
                  <a:srgbClr val="1F497D"/>
                </a:solidFill>
              </a:rPr>
              <a:t>="</a:t>
            </a:r>
            <a:r>
              <a:rPr lang="fr-FR" sz="2000" b="1" u="sng" dirty="0" err="1">
                <a:solidFill>
                  <a:srgbClr val="1F497D"/>
                </a:solidFill>
              </a:rPr>
              <a:t>opinionClient</a:t>
            </a:r>
            <a:r>
              <a:rPr lang="fr-FR" sz="2000" b="1" u="sng" dirty="0">
                <a:solidFill>
                  <a:srgbClr val="1F497D"/>
                </a:solidFill>
              </a:rPr>
              <a:t>"</a:t>
            </a:r>
            <a:r>
              <a:rPr lang="fr-FR" sz="2000" b="1" dirty="0">
                <a:solidFill>
                  <a:srgbClr val="1F497D"/>
                </a:solidFill>
              </a:rPr>
              <a:t> </a:t>
            </a:r>
            <a:r>
              <a:rPr lang="fr-FR" sz="2000" b="1" u="sng" dirty="0">
                <a:solidFill>
                  <a:srgbClr val="1F497D"/>
                </a:solidFill>
              </a:rPr>
              <a:t>cols="40" </a:t>
            </a:r>
            <a:r>
              <a:rPr lang="fr-FR" sz="2000" b="1" u="sng" dirty="0" err="1">
                <a:solidFill>
                  <a:srgbClr val="1F497D"/>
                </a:solidFill>
              </a:rPr>
              <a:t>rows</a:t>
            </a:r>
            <a:r>
              <a:rPr lang="fr-FR" sz="2000" b="1" u="sng" dirty="0">
                <a:solidFill>
                  <a:srgbClr val="1F497D"/>
                </a:solidFill>
              </a:rPr>
              <a:t>="5" </a:t>
            </a:r>
            <a:r>
              <a:rPr lang="fr-FR" sz="2000" b="1" dirty="0" smtClean="0">
                <a:solidFill>
                  <a:srgbClr val="1F497D"/>
                </a:solidFill>
              </a:rPr>
              <a:t>&gt; </a:t>
            </a:r>
            <a:br>
              <a:rPr lang="fr-FR" sz="2000" b="1" dirty="0" smtClean="0">
                <a:solidFill>
                  <a:srgbClr val="1F497D"/>
                </a:solidFill>
              </a:rPr>
            </a:br>
            <a:r>
              <a:rPr lang="fr-FR" sz="2000" i="1" dirty="0" smtClean="0">
                <a:solidFill>
                  <a:srgbClr val="1F497D"/>
                </a:solidFill>
              </a:rPr>
              <a:t>Votre </a:t>
            </a:r>
            <a:r>
              <a:rPr lang="fr-FR" sz="2000" i="1" dirty="0">
                <a:solidFill>
                  <a:srgbClr val="1F497D"/>
                </a:solidFill>
              </a:rPr>
              <a:t>opinion sur nos produits </a:t>
            </a:r>
            <a:r>
              <a:rPr lang="fr-FR" sz="2000" b="1" dirty="0">
                <a:solidFill>
                  <a:srgbClr val="1F497D"/>
                </a:solidFill>
              </a:rPr>
              <a:t>&lt;/</a:t>
            </a:r>
            <a:r>
              <a:rPr lang="fr-FR" sz="2000" b="1" dirty="0" err="1">
                <a:solidFill>
                  <a:srgbClr val="1F497D"/>
                </a:solidFill>
              </a:rPr>
              <a:t>textarea</a:t>
            </a:r>
            <a:r>
              <a:rPr lang="fr-FR" sz="2000" b="1" dirty="0" smtClean="0">
                <a:solidFill>
                  <a:srgbClr val="1F497D"/>
                </a:solidFill>
              </a:rPr>
              <a:t>&gt;  </a:t>
            </a:r>
            <a:r>
              <a:rPr lang="fr-FR" dirty="0" smtClean="0"/>
              <a:t>&lt;</a:t>
            </a:r>
            <a:r>
              <a:rPr lang="fr-FR" dirty="0" err="1"/>
              <a:t>br</a:t>
            </a:r>
            <a:r>
              <a:rPr lang="fr-FR" dirty="0"/>
              <a:t>/</a:t>
            </a:r>
            <a:r>
              <a:rPr lang="fr-FR" dirty="0" smtClean="0"/>
              <a:t>&gt;         </a:t>
            </a:r>
            <a:endParaRPr lang="fr-FR" dirty="0"/>
          </a:p>
          <a:p>
            <a:r>
              <a:rPr lang="fr-FR" dirty="0"/>
              <a:t>          </a:t>
            </a:r>
            <a:endParaRPr lang="fr-FR" dirty="0" smtClean="0"/>
          </a:p>
          <a:p>
            <a:r>
              <a:rPr lang="fr-FR" dirty="0"/>
              <a:t> </a:t>
            </a:r>
            <a:r>
              <a:rPr lang="fr-FR" dirty="0" smtClean="0"/>
              <a:t>  </a:t>
            </a:r>
            <a:r>
              <a:rPr lang="fr-FR" sz="2000" b="1" dirty="0" smtClean="0">
                <a:solidFill>
                  <a:srgbClr val="1F497D"/>
                </a:solidFill>
              </a:rPr>
              <a:t>&lt;</a:t>
            </a:r>
            <a:r>
              <a:rPr lang="fr-FR" sz="2000" b="1" dirty="0">
                <a:solidFill>
                  <a:srgbClr val="1F497D"/>
                </a:solidFill>
              </a:rPr>
              <a:t>input type="</a:t>
            </a:r>
            <a:r>
              <a:rPr lang="fr-FR" sz="2000" b="1" u="sng" dirty="0" err="1">
                <a:solidFill>
                  <a:srgbClr val="1F497D"/>
                </a:solidFill>
              </a:rPr>
              <a:t>submit</a:t>
            </a:r>
            <a:r>
              <a:rPr lang="fr-FR" sz="2000" b="1" dirty="0">
                <a:solidFill>
                  <a:srgbClr val="1F497D"/>
                </a:solidFill>
              </a:rPr>
              <a:t>" value="</a:t>
            </a:r>
            <a:r>
              <a:rPr lang="fr-FR" sz="2000" b="1" dirty="0" smtClean="0">
                <a:solidFill>
                  <a:srgbClr val="1F497D"/>
                </a:solidFill>
              </a:rPr>
              <a:t>Envoyer</a:t>
            </a:r>
            <a:r>
              <a:rPr lang="fr-FR" sz="2000" dirty="0" smtClean="0">
                <a:solidFill>
                  <a:srgbClr val="1F497D"/>
                </a:solidFill>
              </a:rPr>
              <a:t>" </a:t>
            </a:r>
            <a:r>
              <a:rPr lang="fr-FR" sz="2000" i="1" dirty="0" smtClean="0">
                <a:solidFill>
                  <a:srgbClr val="1F497D"/>
                </a:solidFill>
              </a:rPr>
              <a:t>class="bouton" </a:t>
            </a:r>
            <a:r>
              <a:rPr lang="fr-FR" sz="2000" b="1" dirty="0" smtClean="0">
                <a:solidFill>
                  <a:srgbClr val="1F497D"/>
                </a:solidFill>
              </a:rPr>
              <a:t>/</a:t>
            </a:r>
            <a:r>
              <a:rPr lang="fr-FR" sz="2000" b="1" dirty="0">
                <a:solidFill>
                  <a:srgbClr val="1F497D"/>
                </a:solidFill>
              </a:rPr>
              <a:t>&gt; </a:t>
            </a:r>
          </a:p>
          <a:p>
            <a:r>
              <a:rPr lang="fr-FR" sz="2000" dirty="0" smtClean="0"/>
              <a:t>   </a:t>
            </a:r>
            <a:r>
              <a:rPr lang="fr-FR" sz="2000" b="1" dirty="0" smtClean="0">
                <a:solidFill>
                  <a:srgbClr val="1F497D"/>
                </a:solidFill>
              </a:rPr>
              <a:t>&lt;</a:t>
            </a:r>
            <a:r>
              <a:rPr lang="fr-FR" sz="2000" b="1" dirty="0">
                <a:solidFill>
                  <a:srgbClr val="1F497D"/>
                </a:solidFill>
              </a:rPr>
              <a:t>input type="</a:t>
            </a:r>
            <a:r>
              <a:rPr lang="fr-FR" sz="2000" b="1" u="sng" dirty="0">
                <a:solidFill>
                  <a:srgbClr val="1F497D"/>
                </a:solidFill>
              </a:rPr>
              <a:t>reset</a:t>
            </a:r>
            <a:r>
              <a:rPr lang="fr-FR" sz="2000" b="1" dirty="0">
                <a:solidFill>
                  <a:srgbClr val="1F497D"/>
                </a:solidFill>
              </a:rPr>
              <a:t>"  value="Nettoyer" </a:t>
            </a:r>
            <a:r>
              <a:rPr lang="fr-FR" sz="2000" i="1" dirty="0">
                <a:solidFill>
                  <a:srgbClr val="1F497D"/>
                </a:solidFill>
              </a:rPr>
              <a:t>class="bouton"  </a:t>
            </a:r>
            <a:r>
              <a:rPr lang="fr-FR" sz="2000" b="1" dirty="0">
                <a:solidFill>
                  <a:srgbClr val="1F497D"/>
                </a:solidFill>
              </a:rPr>
              <a:t>/&gt;</a:t>
            </a:r>
          </a:p>
          <a:p>
            <a:r>
              <a:rPr lang="fr-FR" sz="2000" b="1" dirty="0">
                <a:solidFill>
                  <a:srgbClr val="FF0000"/>
                </a:solidFill>
              </a:rPr>
              <a:t>  </a:t>
            </a:r>
            <a:r>
              <a:rPr lang="fr-FR" sz="2000" b="1" dirty="0" smtClean="0">
                <a:solidFill>
                  <a:srgbClr val="FF0000"/>
                </a:solidFill>
              </a:rPr>
              <a:t>&lt;</a:t>
            </a:r>
            <a:r>
              <a:rPr lang="fr-FR" sz="2000" b="1" dirty="0">
                <a:solidFill>
                  <a:srgbClr val="FF0000"/>
                </a:solidFill>
              </a:rPr>
              <a:t>/</a:t>
            </a:r>
            <a:r>
              <a:rPr lang="fr-FR" sz="2000" b="1" dirty="0" err="1">
                <a:solidFill>
                  <a:srgbClr val="FF0000"/>
                </a:solidFill>
              </a:rPr>
              <a:t>form</a:t>
            </a:r>
            <a:r>
              <a:rPr lang="fr-FR" sz="2000" b="1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7380312" y="1333217"/>
            <a:ext cx="1728192" cy="10156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36000" rIns="36000" rtlCol="0">
            <a:spAutoFit/>
          </a:bodyPr>
          <a:lstStyle/>
          <a:p>
            <a:pPr algn="ctr"/>
            <a:r>
              <a:rPr lang="fr-FR" sz="2000" dirty="0" smtClean="0"/>
              <a:t>À qui les données sont envoyées</a:t>
            </a:r>
            <a:endParaRPr lang="fr-FR" sz="2000" dirty="0"/>
          </a:p>
        </p:txBody>
      </p:sp>
      <p:cxnSp>
        <p:nvCxnSpPr>
          <p:cNvPr id="9" name="Connecteur droit avec flèche 8"/>
          <p:cNvCxnSpPr>
            <a:stCxn id="7" idx="1"/>
          </p:cNvCxnSpPr>
          <p:nvPr/>
        </p:nvCxnSpPr>
        <p:spPr>
          <a:xfrm flipH="1" flipV="1">
            <a:off x="5544616" y="1333217"/>
            <a:ext cx="1835696" cy="5078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6732240" y="2505090"/>
            <a:ext cx="2232248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36000" rIns="36000" rtlCol="0">
            <a:spAutoFit/>
          </a:bodyPr>
          <a:lstStyle/>
          <a:p>
            <a:pPr algn="ctr"/>
            <a:r>
              <a:rPr lang="fr-FR" sz="2000" b="1" dirty="0"/>
              <a:t>i</a:t>
            </a:r>
            <a:r>
              <a:rPr lang="fr-FR" sz="2000" b="1" dirty="0" smtClean="0"/>
              <a:t>nput type="</a:t>
            </a:r>
            <a:r>
              <a:rPr lang="fr-FR" sz="2000" b="1" dirty="0" err="1" smtClean="0"/>
              <a:t>text</a:t>
            </a:r>
            <a:r>
              <a:rPr lang="fr-FR" sz="2000" b="1" dirty="0" smtClean="0"/>
              <a:t>"</a:t>
            </a:r>
          </a:p>
          <a:p>
            <a:pPr algn="ctr"/>
            <a:r>
              <a:rPr lang="fr-FR" sz="2000" dirty="0" smtClean="0"/>
              <a:t>Zone de saisie</a:t>
            </a:r>
            <a:endParaRPr lang="fr-FR" sz="2000" dirty="0"/>
          </a:p>
        </p:txBody>
      </p:sp>
      <p:cxnSp>
        <p:nvCxnSpPr>
          <p:cNvPr id="13" name="Connecteur droit avec flèche 12"/>
          <p:cNvCxnSpPr>
            <a:stCxn id="11" idx="1"/>
          </p:cNvCxnSpPr>
          <p:nvPr/>
        </p:nvCxnSpPr>
        <p:spPr>
          <a:xfrm flipH="1" flipV="1">
            <a:off x="5364088" y="2289066"/>
            <a:ext cx="1368152" cy="56996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6444208" y="3349441"/>
            <a:ext cx="2592288" cy="10156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36000" rIns="36000" rtlCol="0">
            <a:spAutoFit/>
          </a:bodyPr>
          <a:lstStyle/>
          <a:p>
            <a:pPr algn="ctr"/>
            <a:r>
              <a:rPr lang="fr-FR" sz="2000" b="1" dirty="0" smtClean="0"/>
              <a:t>select … option</a:t>
            </a:r>
          </a:p>
          <a:p>
            <a:pPr algn="ctr"/>
            <a:r>
              <a:rPr lang="fr-FR" sz="2000" dirty="0" smtClean="0"/>
              <a:t>Liste de sélection d’options </a:t>
            </a:r>
            <a:endParaRPr lang="fr-FR" sz="2000" dirty="0"/>
          </a:p>
        </p:txBody>
      </p:sp>
      <p:cxnSp>
        <p:nvCxnSpPr>
          <p:cNvPr id="16" name="Connecteur droit avec flèche 15"/>
          <p:cNvCxnSpPr>
            <a:stCxn id="14" idx="1"/>
          </p:cNvCxnSpPr>
          <p:nvPr/>
        </p:nvCxnSpPr>
        <p:spPr>
          <a:xfrm flipH="1" flipV="1">
            <a:off x="5652120" y="3421449"/>
            <a:ext cx="792088" cy="4358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6981965" y="4521314"/>
            <a:ext cx="2054531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36000" rIns="36000" rtlCol="0">
            <a:spAutoFit/>
          </a:bodyPr>
          <a:lstStyle/>
          <a:p>
            <a:pPr algn="ctr"/>
            <a:r>
              <a:rPr lang="fr-FR" sz="2000" b="1" dirty="0" err="1"/>
              <a:t>t</a:t>
            </a:r>
            <a:r>
              <a:rPr lang="fr-FR" sz="2000" b="1" dirty="0" err="1" smtClean="0"/>
              <a:t>extarea</a:t>
            </a:r>
            <a:r>
              <a:rPr lang="fr-FR" sz="2000" b="1" dirty="0" smtClean="0"/>
              <a:t> </a:t>
            </a:r>
          </a:p>
          <a:p>
            <a:pPr algn="ctr"/>
            <a:r>
              <a:rPr lang="fr-FR" sz="2000" dirty="0" smtClean="0"/>
              <a:t>Zone de texte</a:t>
            </a:r>
            <a:endParaRPr lang="fr-FR" sz="2000" dirty="0"/>
          </a:p>
        </p:txBody>
      </p:sp>
      <p:cxnSp>
        <p:nvCxnSpPr>
          <p:cNvPr id="21" name="Connecteur droit avec flèche 20"/>
          <p:cNvCxnSpPr>
            <a:stCxn id="18" idx="1"/>
          </p:cNvCxnSpPr>
          <p:nvPr/>
        </p:nvCxnSpPr>
        <p:spPr>
          <a:xfrm flipH="1">
            <a:off x="6444208" y="4875257"/>
            <a:ext cx="537757" cy="6591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6588224" y="5345921"/>
            <a:ext cx="2448272" cy="132343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36000" rIns="36000" rtlCol="0">
            <a:spAutoFit/>
          </a:bodyPr>
          <a:lstStyle/>
          <a:p>
            <a:pPr algn="ctr"/>
            <a:r>
              <a:rPr lang="fr-FR" sz="2000" b="1" dirty="0"/>
              <a:t>i</a:t>
            </a:r>
            <a:r>
              <a:rPr lang="fr-FR" sz="2000" b="1" dirty="0" smtClean="0"/>
              <a:t>nput type="</a:t>
            </a:r>
            <a:r>
              <a:rPr lang="fr-FR" sz="2000" b="1" dirty="0" err="1" smtClean="0"/>
              <a:t>submit</a:t>
            </a:r>
            <a:r>
              <a:rPr lang="fr-FR" sz="2000" b="1" dirty="0" smtClean="0"/>
              <a:t>"</a:t>
            </a:r>
          </a:p>
          <a:p>
            <a:pPr algn="ctr"/>
            <a:r>
              <a:rPr lang="fr-FR" sz="2000" b="1" dirty="0" smtClean="0"/>
              <a:t>Input type="reset"</a:t>
            </a:r>
          </a:p>
          <a:p>
            <a:pPr algn="ctr"/>
            <a:r>
              <a:rPr lang="fr-FR" sz="2000" dirty="0" smtClean="0"/>
              <a:t>Boutons d’envoi et de reset du formulaire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43889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Communications Client - Serveur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2 méthodes génériques d’envoi de données :</a:t>
            </a:r>
          </a:p>
          <a:p>
            <a:pPr lvl="1"/>
            <a:r>
              <a:rPr lang="fr-FR" b="1" dirty="0" smtClean="0"/>
              <a:t>GET</a:t>
            </a:r>
            <a:r>
              <a:rPr lang="fr-FR" dirty="0" smtClean="0"/>
              <a:t> : (</a:t>
            </a:r>
            <a:r>
              <a:rPr lang="fr-FR" dirty="0" err="1" smtClean="0"/>
              <a:t>Query</a:t>
            </a:r>
            <a:r>
              <a:rPr lang="fr-FR" dirty="0" smtClean="0"/>
              <a:t> String)</a:t>
            </a:r>
            <a:br>
              <a:rPr lang="fr-FR" dirty="0" smtClean="0"/>
            </a:br>
            <a:r>
              <a:rPr lang="fr-FR" dirty="0" smtClean="0"/>
              <a:t>Valeurs passées via l’URL par le navigateur</a:t>
            </a:r>
            <a:br>
              <a:rPr lang="fr-FR" dirty="0" smtClean="0"/>
            </a:br>
            <a:r>
              <a:rPr lang="fr-FR" sz="2400" i="1" dirty="0" smtClean="0"/>
              <a:t>[valeurs lisibles dans l’en-tête et dans les logs </a:t>
            </a:r>
            <a:r>
              <a:rPr lang="fr-FR" sz="2400" i="1" smtClean="0"/>
              <a:t>d’accès]</a:t>
            </a:r>
          </a:p>
          <a:p>
            <a:pPr lvl="2"/>
            <a:r>
              <a:rPr lang="fr-FR" sz="2000">
                <a:hlinkClick r:id="rId3"/>
              </a:rPr>
              <a:t>http://monsite.fr/mapage.php?var=truc&amp;nom=moi</a:t>
            </a:r>
            <a:endParaRPr lang="fr-FR" sz="2000" i="1" dirty="0" smtClean="0"/>
          </a:p>
          <a:p>
            <a:pPr lvl="1"/>
            <a:endParaRPr lang="fr-FR" dirty="0" smtClean="0"/>
          </a:p>
          <a:p>
            <a:pPr lvl="1"/>
            <a:r>
              <a:rPr lang="fr-FR" b="1" dirty="0" smtClean="0"/>
              <a:t>POST :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On remplit un formulaire, et le navigateur envoie le formulaire dans le « body » de la requête HTTP</a:t>
            </a:r>
            <a:r>
              <a:rPr lang="fr-FR" dirty="0"/>
              <a:t/>
            </a:r>
            <a:br>
              <a:rPr lang="fr-FR" dirty="0"/>
            </a:br>
            <a:r>
              <a:rPr lang="fr-FR" sz="2400" i="1" dirty="0"/>
              <a:t>[valeurs lisibles </a:t>
            </a:r>
            <a:r>
              <a:rPr lang="fr-FR" sz="2400" i="1" dirty="0" smtClean="0"/>
              <a:t>si le « body » de la requête est </a:t>
            </a:r>
            <a:r>
              <a:rPr lang="fr-FR" sz="2400" i="1" smtClean="0"/>
              <a:t>accessible]</a:t>
            </a:r>
          </a:p>
          <a:p>
            <a:pPr lvl="2"/>
            <a:r>
              <a:rPr lang="fr-FR">
                <a:hlinkClick r:id="rId4"/>
              </a:rPr>
              <a:t>http://monsite.fr/mapage.php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195494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fr-FR" dirty="0"/>
              <a:t>Communications Client - Serveur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251520" y="1268760"/>
            <a:ext cx="8715404" cy="4951452"/>
          </a:xfrm>
        </p:spPr>
        <p:txBody>
          <a:bodyPr>
            <a:normAutofit/>
          </a:bodyPr>
          <a:lstStyle/>
          <a:p>
            <a:r>
              <a:rPr lang="fr-FR" sz="2800" dirty="0" smtClean="0"/>
              <a:t>Les données recueillies dans le formulaire sont transmises au programme indiqué dans </a:t>
            </a:r>
            <a:r>
              <a:rPr lang="fr-FR" sz="2800" b="1" dirty="0" smtClean="0"/>
              <a:t>action=…</a:t>
            </a:r>
          </a:p>
          <a:p>
            <a:r>
              <a:rPr lang="fr-FR" sz="2800" dirty="0" smtClean="0"/>
              <a:t>Dans </a:t>
            </a:r>
            <a:r>
              <a:rPr lang="fr-FR" sz="2800" b="1" dirty="0" smtClean="0"/>
              <a:t>PHP</a:t>
            </a:r>
            <a:r>
              <a:rPr lang="fr-FR" sz="2800" dirty="0" smtClean="0"/>
              <a:t>, on récupère ces données grâce à deux </a:t>
            </a:r>
            <a:r>
              <a:rPr lang="fr-FR" sz="2800" b="1" dirty="0" smtClean="0">
                <a:solidFill>
                  <a:srgbClr val="1F497D"/>
                </a:solidFill>
              </a:rPr>
              <a:t>tableaux</a:t>
            </a:r>
            <a:r>
              <a:rPr lang="fr-FR" sz="2800" dirty="0" smtClean="0">
                <a:solidFill>
                  <a:srgbClr val="1F497D"/>
                </a:solidFill>
              </a:rPr>
              <a:t> </a:t>
            </a:r>
            <a:r>
              <a:rPr lang="fr-FR" sz="2800" b="1" dirty="0" smtClean="0">
                <a:solidFill>
                  <a:srgbClr val="1F497D"/>
                </a:solidFill>
              </a:rPr>
              <a:t>associatifs</a:t>
            </a:r>
            <a:r>
              <a:rPr lang="fr-FR" sz="2800" dirty="0" smtClean="0">
                <a:solidFill>
                  <a:srgbClr val="1F497D"/>
                </a:solidFill>
              </a:rPr>
              <a:t> </a:t>
            </a:r>
            <a:r>
              <a:rPr lang="fr-FR" sz="2800" dirty="0" smtClean="0"/>
              <a:t>spéciaux  </a:t>
            </a:r>
          </a:p>
          <a:p>
            <a:pPr lvl="1"/>
            <a:r>
              <a:rPr lang="fr-FR" b="1" dirty="0" smtClean="0">
                <a:solidFill>
                  <a:srgbClr val="1F497D"/>
                </a:solidFill>
              </a:rPr>
              <a:t>$_GET </a:t>
            </a:r>
            <a:r>
              <a:rPr lang="fr-FR" dirty="0" smtClean="0"/>
              <a:t>		</a:t>
            </a:r>
            <a:r>
              <a:rPr lang="fr-FR" dirty="0" smtClean="0">
                <a:sym typeface="Wingdings"/>
              </a:rPr>
              <a:t>   </a:t>
            </a:r>
            <a:r>
              <a:rPr lang="fr-FR" i="1" dirty="0" smtClean="0">
                <a:sym typeface="Wingdings"/>
              </a:rPr>
              <a:t>&lt;</a:t>
            </a:r>
            <a:r>
              <a:rPr lang="fr-FR" i="1" dirty="0" err="1" smtClean="0">
                <a:sym typeface="Wingdings"/>
              </a:rPr>
              <a:t>form</a:t>
            </a:r>
            <a:r>
              <a:rPr lang="fr-FR" i="1" dirty="0" smtClean="0">
                <a:sym typeface="Wingdings"/>
              </a:rPr>
              <a:t> action="…" </a:t>
            </a:r>
            <a:r>
              <a:rPr lang="fr-FR" b="1" dirty="0" err="1" smtClean="0">
                <a:solidFill>
                  <a:schemeClr val="tx2"/>
                </a:solidFill>
                <a:sym typeface="Wingdings"/>
              </a:rPr>
              <a:t>method</a:t>
            </a:r>
            <a:r>
              <a:rPr lang="fr-FR" b="1" dirty="0" smtClean="0">
                <a:solidFill>
                  <a:schemeClr val="tx2"/>
                </a:solidFill>
                <a:sym typeface="Wingdings"/>
              </a:rPr>
              <a:t>="</a:t>
            </a:r>
            <a:r>
              <a:rPr lang="fr-FR" b="1" dirty="0" err="1" smtClean="0">
                <a:solidFill>
                  <a:schemeClr val="tx2"/>
                </a:solidFill>
                <a:sym typeface="Wingdings"/>
              </a:rPr>
              <a:t>get</a:t>
            </a:r>
            <a:r>
              <a:rPr lang="fr-FR" b="1" dirty="0" smtClean="0">
                <a:solidFill>
                  <a:schemeClr val="tx2"/>
                </a:solidFill>
                <a:sym typeface="Wingdings"/>
              </a:rPr>
              <a:t>"</a:t>
            </a:r>
            <a:r>
              <a:rPr lang="fr-FR" dirty="0" smtClean="0">
                <a:sym typeface="Wingdings"/>
              </a:rPr>
              <a:t>&gt;</a:t>
            </a:r>
          </a:p>
          <a:p>
            <a:pPr lvl="2"/>
            <a:r>
              <a:rPr lang="fr-FR" dirty="0" smtClean="0">
                <a:sym typeface="Wingdings"/>
              </a:rPr>
              <a:t>$_GET["nom"]	  	</a:t>
            </a:r>
            <a:r>
              <a:rPr lang="fr-FR" i="1" dirty="0" smtClean="0">
                <a:sym typeface="Wingdings"/>
              </a:rPr>
              <a:t>&lt;input … </a:t>
            </a:r>
            <a:r>
              <a:rPr lang="fr-FR" i="1" dirty="0" err="1" smtClean="0">
                <a:sym typeface="Wingdings"/>
              </a:rPr>
              <a:t>name</a:t>
            </a:r>
            <a:r>
              <a:rPr lang="fr-FR" i="1" dirty="0" smtClean="0">
                <a:sym typeface="Wingdings"/>
              </a:rPr>
              <a:t>="nom" /&gt;</a:t>
            </a:r>
          </a:p>
          <a:p>
            <a:pPr lvl="2"/>
            <a:endParaRPr lang="fr-FR" i="1" dirty="0">
              <a:sym typeface="Wingdings"/>
            </a:endParaRPr>
          </a:p>
          <a:p>
            <a:pPr lvl="1"/>
            <a:r>
              <a:rPr lang="fr-FR" b="1" dirty="0" smtClean="0">
                <a:solidFill>
                  <a:srgbClr val="1F497D"/>
                </a:solidFill>
                <a:sym typeface="Wingdings"/>
              </a:rPr>
              <a:t>$_POST</a:t>
            </a:r>
            <a:r>
              <a:rPr lang="fr-FR" b="1" dirty="0" smtClean="0">
                <a:sym typeface="Wingdings"/>
              </a:rPr>
              <a:t>	</a:t>
            </a:r>
            <a:r>
              <a:rPr lang="fr-FR" dirty="0" smtClean="0">
                <a:sym typeface="Wingdings"/>
              </a:rPr>
              <a:t>   </a:t>
            </a:r>
            <a:r>
              <a:rPr lang="fr-FR" i="1" dirty="0">
                <a:sym typeface="Wingdings"/>
              </a:rPr>
              <a:t>&lt;</a:t>
            </a:r>
            <a:r>
              <a:rPr lang="fr-FR" i="1" dirty="0" err="1">
                <a:sym typeface="Wingdings"/>
              </a:rPr>
              <a:t>form</a:t>
            </a:r>
            <a:r>
              <a:rPr lang="fr-FR" i="1" dirty="0">
                <a:sym typeface="Wingdings"/>
              </a:rPr>
              <a:t> action="…" </a:t>
            </a:r>
            <a:r>
              <a:rPr lang="fr-FR" b="1" dirty="0" err="1">
                <a:solidFill>
                  <a:schemeClr val="tx2"/>
                </a:solidFill>
                <a:sym typeface="Wingdings"/>
              </a:rPr>
              <a:t>method</a:t>
            </a:r>
            <a:r>
              <a:rPr lang="fr-FR" b="1" dirty="0" smtClean="0">
                <a:solidFill>
                  <a:schemeClr val="tx2"/>
                </a:solidFill>
                <a:sym typeface="Wingdings"/>
              </a:rPr>
              <a:t>="post</a:t>
            </a:r>
            <a:r>
              <a:rPr lang="fr-FR" b="1" dirty="0">
                <a:solidFill>
                  <a:schemeClr val="tx2"/>
                </a:solidFill>
                <a:sym typeface="Wingdings"/>
              </a:rPr>
              <a:t>"</a:t>
            </a:r>
            <a:r>
              <a:rPr lang="fr-FR" dirty="0">
                <a:sym typeface="Wingdings"/>
              </a:rPr>
              <a:t>&gt;</a:t>
            </a:r>
          </a:p>
          <a:p>
            <a:pPr lvl="2"/>
            <a:r>
              <a:rPr lang="fr-FR" dirty="0">
                <a:sym typeface="Wingdings"/>
              </a:rPr>
              <a:t>$</a:t>
            </a:r>
            <a:r>
              <a:rPr lang="fr-FR" dirty="0" smtClean="0">
                <a:sym typeface="Wingdings"/>
              </a:rPr>
              <a:t>_POST</a:t>
            </a:r>
            <a:r>
              <a:rPr lang="fr-FR" dirty="0">
                <a:sym typeface="Wingdings"/>
              </a:rPr>
              <a:t>["nom"]	</a:t>
            </a:r>
            <a:r>
              <a:rPr lang="fr-FR" dirty="0" smtClean="0">
                <a:sym typeface="Wingdings"/>
              </a:rPr>
              <a:t>  	</a:t>
            </a:r>
            <a:r>
              <a:rPr lang="fr-FR" i="1" dirty="0" smtClean="0">
                <a:sym typeface="Wingdings"/>
              </a:rPr>
              <a:t>&lt;</a:t>
            </a:r>
            <a:r>
              <a:rPr lang="fr-FR" i="1" dirty="0">
                <a:sym typeface="Wingdings"/>
              </a:rPr>
              <a:t>input … </a:t>
            </a:r>
            <a:r>
              <a:rPr lang="fr-FR" i="1" dirty="0" err="1">
                <a:sym typeface="Wingdings"/>
              </a:rPr>
              <a:t>name</a:t>
            </a:r>
            <a:r>
              <a:rPr lang="fr-FR" i="1" dirty="0">
                <a:sym typeface="Wingdings"/>
              </a:rPr>
              <a:t>="nom" /&gt;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7072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2800" dirty="0" smtClean="0"/>
              <a:t>Client envoie des données OU clique sur un lien prévu</a:t>
            </a:r>
            <a:endParaRPr lang="fr-FR" sz="2800" dirty="0"/>
          </a:p>
          <a:p>
            <a:pPr marL="514350" indent="-514350">
              <a:buFont typeface="+mj-lt"/>
              <a:buAutoNum type="arabicPeriod"/>
            </a:pPr>
            <a:r>
              <a:rPr lang="fr-FR" sz="2800" dirty="0" smtClean="0"/>
              <a:t>Apache récupère et analyse la requête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 smtClean="0"/>
              <a:t>Apache crée des tableaux contenant les valeurs</a:t>
            </a:r>
            <a:br>
              <a:rPr lang="fr-FR" sz="2800" dirty="0" smtClean="0"/>
            </a:br>
            <a:r>
              <a:rPr lang="fr-FR" sz="2800" dirty="0" smtClean="0"/>
              <a:t>et les envoie à PHP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Communication C/S : GET</a:t>
            </a:r>
            <a:endParaRPr lang="fr-FR" dirty="0"/>
          </a:p>
        </p:txBody>
      </p:sp>
      <p:pic>
        <p:nvPicPr>
          <p:cNvPr id="6" name="Image 5" descr="compute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963" y="3851756"/>
            <a:ext cx="1080120" cy="108012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331640" y="507589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Navigateur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5364088" y="5075892"/>
            <a:ext cx="186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Serveur Web</a:t>
            </a:r>
          </a:p>
        </p:txBody>
      </p:sp>
      <p:grpSp>
        <p:nvGrpSpPr>
          <p:cNvPr id="2" name="Groupe 1"/>
          <p:cNvGrpSpPr/>
          <p:nvPr/>
        </p:nvGrpSpPr>
        <p:grpSpPr>
          <a:xfrm>
            <a:off x="899592" y="5507940"/>
            <a:ext cx="2259632" cy="747464"/>
            <a:chOff x="1259632" y="3933056"/>
            <a:chExt cx="2259632" cy="747464"/>
          </a:xfrm>
        </p:grpSpPr>
        <p:pic>
          <p:nvPicPr>
            <p:cNvPr id="10" name="Image 9" descr="firefox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3933056"/>
              <a:ext cx="720080" cy="720080"/>
            </a:xfrm>
            <a:prstGeom prst="rect">
              <a:avLst/>
            </a:prstGeom>
          </p:spPr>
        </p:pic>
        <p:pic>
          <p:nvPicPr>
            <p:cNvPr id="11" name="Image 10" descr="edge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712" y="3933056"/>
              <a:ext cx="720080" cy="720080"/>
            </a:xfrm>
            <a:prstGeom prst="rect">
              <a:avLst/>
            </a:prstGeom>
          </p:spPr>
        </p:pic>
        <p:pic>
          <p:nvPicPr>
            <p:cNvPr id="12" name="Image 11" descr="chrome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1800" y="3933056"/>
              <a:ext cx="747464" cy="747464"/>
            </a:xfrm>
            <a:prstGeom prst="rect">
              <a:avLst/>
            </a:prstGeom>
          </p:spPr>
        </p:pic>
      </p:grpSp>
      <p:pic>
        <p:nvPicPr>
          <p:cNvPr id="13" name="Image 12" descr="server1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443" y="3851756"/>
            <a:ext cx="1021686" cy="1080120"/>
          </a:xfrm>
          <a:prstGeom prst="rect">
            <a:avLst/>
          </a:prstGeom>
        </p:spPr>
      </p:pic>
      <p:cxnSp>
        <p:nvCxnSpPr>
          <p:cNvPr id="7" name="Connecteur droit avec flèche 6"/>
          <p:cNvCxnSpPr>
            <a:stCxn id="6" idx="3"/>
            <a:endCxn id="13" idx="1"/>
          </p:cNvCxnSpPr>
          <p:nvPr/>
        </p:nvCxnSpPr>
        <p:spPr>
          <a:xfrm>
            <a:off x="2521083" y="4391816"/>
            <a:ext cx="324036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2555776" y="3646765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http</a:t>
            </a:r>
            <a:r>
              <a:rPr lang="fr-FR" dirty="0" smtClean="0"/>
              <a:t>://site.fr/page.php?var=42</a:t>
            </a:r>
            <a:endParaRPr lang="fr-FR" dirty="0"/>
          </a:p>
          <a:p>
            <a:pPr algn="ctr"/>
            <a:r>
              <a:rPr lang="fr-FR" dirty="0" smtClean="0"/>
              <a:t>GET /</a:t>
            </a:r>
            <a:r>
              <a:rPr lang="fr-FR" dirty="0" err="1" smtClean="0"/>
              <a:t>page.php?var</a:t>
            </a:r>
            <a:r>
              <a:rPr lang="fr-FR" dirty="0" smtClean="0"/>
              <a:t>=42</a:t>
            </a:r>
            <a:endParaRPr lang="fr-FR" dirty="0"/>
          </a:p>
        </p:txBody>
      </p:sp>
      <p:grpSp>
        <p:nvGrpSpPr>
          <p:cNvPr id="23" name="Groupe 22"/>
          <p:cNvGrpSpPr/>
          <p:nvPr/>
        </p:nvGrpSpPr>
        <p:grpSpPr>
          <a:xfrm>
            <a:off x="7513781" y="4293096"/>
            <a:ext cx="1162675" cy="1512168"/>
            <a:chOff x="7225749" y="3140968"/>
            <a:chExt cx="1162675" cy="1512168"/>
          </a:xfrm>
        </p:grpSpPr>
        <p:sp>
          <p:nvSpPr>
            <p:cNvPr id="19" name="Rectangle 18"/>
            <p:cNvSpPr/>
            <p:nvPr/>
          </p:nvSpPr>
          <p:spPr>
            <a:xfrm>
              <a:off x="7369765" y="3140968"/>
              <a:ext cx="874643" cy="10801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dirty="0" smtClean="0">
                  <a:solidFill>
                    <a:schemeClr val="tx1"/>
                  </a:solidFill>
                </a:rPr>
                <a:t>&lt;html&gt;</a:t>
              </a:r>
            </a:p>
            <a:p>
              <a:r>
                <a:rPr lang="fr-FR" sz="1600" dirty="0" smtClean="0">
                  <a:solidFill>
                    <a:schemeClr val="tx1"/>
                  </a:solidFill>
                </a:rPr>
                <a:t>Coucou</a:t>
              </a:r>
            </a:p>
            <a:p>
              <a:r>
                <a:rPr lang="fr-FR" sz="1600" dirty="0" smtClean="0">
                  <a:solidFill>
                    <a:schemeClr val="tx1"/>
                  </a:solidFill>
                </a:rPr>
                <a:t>&lt;/html&gt;</a:t>
              </a:r>
              <a:endParaRPr lang="fr-FR" sz="1600" dirty="0">
                <a:solidFill>
                  <a:schemeClr val="tx1"/>
                </a:solidFill>
              </a:endParaRP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7225749" y="4283804"/>
              <a:ext cx="1162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 smtClean="0"/>
                <a:t>page.php</a:t>
              </a:r>
              <a:endParaRPr lang="fr-FR" dirty="0"/>
            </a:p>
          </p:txBody>
        </p:sp>
      </p:grpSp>
      <p:cxnSp>
        <p:nvCxnSpPr>
          <p:cNvPr id="25" name="Connecteur droit avec flèche 24"/>
          <p:cNvCxnSpPr>
            <a:stCxn id="13" idx="3"/>
            <a:endCxn id="19" idx="1"/>
          </p:cNvCxnSpPr>
          <p:nvPr/>
        </p:nvCxnSpPr>
        <p:spPr>
          <a:xfrm>
            <a:off x="6783129" y="4391816"/>
            <a:ext cx="874668" cy="44134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5508104" y="3140968"/>
            <a:ext cx="15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GET </a:t>
            </a:r>
            <a:r>
              <a:rPr lang="fr-FR" dirty="0" err="1" smtClean="0"/>
              <a:t>page.php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GET var=42</a:t>
            </a:r>
            <a:endParaRPr lang="fr-FR" dirty="0"/>
          </a:p>
        </p:txBody>
      </p:sp>
      <p:grpSp>
        <p:nvGrpSpPr>
          <p:cNvPr id="28" name="Groupe 27"/>
          <p:cNvGrpSpPr/>
          <p:nvPr/>
        </p:nvGrpSpPr>
        <p:grpSpPr>
          <a:xfrm>
            <a:off x="5220072" y="5651956"/>
            <a:ext cx="1152128" cy="657364"/>
            <a:chOff x="3779912" y="4149080"/>
            <a:chExt cx="1152128" cy="657364"/>
          </a:xfrm>
        </p:grpSpPr>
        <p:pic>
          <p:nvPicPr>
            <p:cNvPr id="29" name="Image 28" descr="apache 2016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4149080"/>
              <a:ext cx="966122" cy="253124"/>
            </a:xfrm>
            <a:prstGeom prst="rect">
              <a:avLst/>
            </a:prstGeom>
          </p:spPr>
        </p:pic>
        <p:sp>
          <p:nvSpPr>
            <p:cNvPr id="30" name="ZoneTexte 29"/>
            <p:cNvSpPr txBox="1"/>
            <p:nvPr/>
          </p:nvSpPr>
          <p:spPr>
            <a:xfrm>
              <a:off x="3779912" y="4437112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Apache</a:t>
              </a:r>
              <a:endParaRPr lang="fr-FR" dirty="0"/>
            </a:p>
          </p:txBody>
        </p:sp>
      </p:grpSp>
      <p:pic>
        <p:nvPicPr>
          <p:cNvPr id="35" name="Image 34" descr="php-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828" y="5572844"/>
            <a:ext cx="664468" cy="66446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7642315" y="3430741"/>
            <a:ext cx="825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GET :</a:t>
            </a:r>
          </a:p>
          <a:p>
            <a:r>
              <a:rPr lang="fr-FR" dirty="0" smtClean="0"/>
              <a:t>var=42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705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26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Communications C/S : GET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URL de la requête contient les valeurs</a:t>
            </a:r>
          </a:p>
          <a:p>
            <a:pPr lvl="1"/>
            <a:r>
              <a:rPr lang="fr-FR" dirty="0" smtClean="0"/>
              <a:t>Formulaire passé par l’URL</a:t>
            </a:r>
          </a:p>
          <a:p>
            <a:pPr lvl="1"/>
            <a:r>
              <a:rPr lang="fr-FR" dirty="0" smtClean="0"/>
              <a:t>Construction de sa propre URL :</a:t>
            </a:r>
            <a:endParaRPr lang="fr-FR" sz="2000" dirty="0" smtClean="0"/>
          </a:p>
          <a:p>
            <a:pPr marL="57150" indent="0">
              <a:buNone/>
            </a:pPr>
            <a:endParaRPr lang="fr-FR" dirty="0" smtClean="0"/>
          </a:p>
          <a:p>
            <a:pPr marL="57150" indent="0">
              <a:buNone/>
            </a:pPr>
            <a:r>
              <a:rPr lang="fr-FR" sz="2600" i="1" dirty="0" err="1" smtClean="0"/>
              <a:t>page.php</a:t>
            </a:r>
            <a:r>
              <a:rPr lang="fr-FR" sz="2600" dirty="0"/>
              <a:t>	</a:t>
            </a:r>
            <a:r>
              <a:rPr lang="fr-FR" sz="2600" dirty="0" smtClean="0"/>
              <a:t>la page qui traitera la requête</a:t>
            </a:r>
          </a:p>
          <a:p>
            <a:pPr marL="57150" indent="0">
              <a:buNone/>
            </a:pPr>
            <a:r>
              <a:rPr lang="fr-FR" sz="2600" dirty="0" smtClean="0"/>
              <a:t>	</a:t>
            </a:r>
            <a:r>
              <a:rPr lang="fr-FR" sz="2600" i="1" dirty="0" smtClean="0"/>
              <a:t>var</a:t>
            </a:r>
            <a:r>
              <a:rPr lang="fr-FR" sz="2600" dirty="0" smtClean="0"/>
              <a:t>	contient « </a:t>
            </a:r>
            <a:r>
              <a:rPr lang="fr-FR" sz="2600" dirty="0" err="1" smtClean="0"/>
              <a:t>bla</a:t>
            </a:r>
            <a:r>
              <a:rPr lang="fr-FR" sz="2600" dirty="0" smtClean="0"/>
              <a:t> »</a:t>
            </a:r>
          </a:p>
          <a:p>
            <a:pPr marL="57150" indent="0">
              <a:buNone/>
            </a:pPr>
            <a:r>
              <a:rPr lang="fr-FR" sz="2600" dirty="0" smtClean="0"/>
              <a:t>	</a:t>
            </a:r>
            <a:r>
              <a:rPr lang="fr-FR" sz="2600" i="1" dirty="0" smtClean="0"/>
              <a:t>x</a:t>
            </a:r>
            <a:r>
              <a:rPr lang="fr-FR" sz="2600" dirty="0" smtClean="0"/>
              <a:t>	contient 42</a:t>
            </a:r>
          </a:p>
          <a:p>
            <a:pPr marL="57150" indent="0">
              <a:buNone/>
            </a:pPr>
            <a:r>
              <a:rPr lang="fr-FR" sz="2600" dirty="0" smtClean="0"/>
              <a:t>	</a:t>
            </a:r>
            <a:r>
              <a:rPr lang="fr-FR" sz="2600" i="1" dirty="0" smtClean="0"/>
              <a:t>y</a:t>
            </a:r>
            <a:r>
              <a:rPr lang="fr-FR" sz="2600" dirty="0" smtClean="0"/>
              <a:t>	contient 0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0" y="321297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&lt;a </a:t>
            </a:r>
            <a:r>
              <a:rPr lang="fr-FR" sz="2400" dirty="0" err="1"/>
              <a:t>href</a:t>
            </a:r>
            <a:r>
              <a:rPr lang="fr-FR" sz="2400" dirty="0"/>
              <a:t>="</a:t>
            </a:r>
            <a:r>
              <a:rPr lang="fr-FR" sz="2400" dirty="0">
                <a:solidFill>
                  <a:srgbClr val="FF0000"/>
                </a:solidFill>
              </a:rPr>
              <a:t>http://monsite.fr/</a:t>
            </a:r>
            <a:r>
              <a:rPr lang="fr-FR" sz="2400" u="sng" dirty="0" err="1">
                <a:solidFill>
                  <a:srgbClr val="FF0000"/>
                </a:solidFill>
              </a:rPr>
              <a:t>page.php</a:t>
            </a:r>
            <a:r>
              <a:rPr lang="fr-FR" sz="2400" dirty="0" err="1">
                <a:solidFill>
                  <a:srgbClr val="FF0000"/>
                </a:solidFill>
              </a:rPr>
              <a:t>?</a:t>
            </a:r>
            <a:r>
              <a:rPr lang="fr-FR" sz="2400" b="1" dirty="0" err="1">
                <a:solidFill>
                  <a:srgbClr val="FF0000"/>
                </a:solidFill>
              </a:rPr>
              <a:t>var</a:t>
            </a:r>
            <a:r>
              <a:rPr lang="fr-FR" sz="2400" b="1" dirty="0">
                <a:solidFill>
                  <a:srgbClr val="FF0000"/>
                </a:solidFill>
              </a:rPr>
              <a:t>=</a:t>
            </a:r>
            <a:r>
              <a:rPr lang="fr-FR" sz="2400" b="1" dirty="0" err="1">
                <a:solidFill>
                  <a:srgbClr val="FF0000"/>
                </a:solidFill>
              </a:rPr>
              <a:t>bla</a:t>
            </a:r>
            <a:r>
              <a:rPr lang="fr-FR" sz="2400" dirty="0" err="1">
                <a:solidFill>
                  <a:srgbClr val="FF0000"/>
                </a:solidFill>
              </a:rPr>
              <a:t>&amp;</a:t>
            </a:r>
            <a:r>
              <a:rPr lang="fr-FR" sz="2400" b="1" dirty="0" err="1">
                <a:solidFill>
                  <a:srgbClr val="FF0000"/>
                </a:solidFill>
              </a:rPr>
              <a:t>x</a:t>
            </a:r>
            <a:r>
              <a:rPr lang="fr-FR" sz="2400" b="1" dirty="0">
                <a:solidFill>
                  <a:srgbClr val="FF0000"/>
                </a:solidFill>
              </a:rPr>
              <a:t>=42</a:t>
            </a:r>
            <a:r>
              <a:rPr lang="fr-FR" sz="2400" dirty="0">
                <a:solidFill>
                  <a:srgbClr val="FF0000"/>
                </a:solidFill>
              </a:rPr>
              <a:t>&amp;</a:t>
            </a:r>
            <a:r>
              <a:rPr lang="fr-FR" sz="2400" b="1" dirty="0">
                <a:solidFill>
                  <a:srgbClr val="FF0000"/>
                </a:solidFill>
              </a:rPr>
              <a:t>y=0</a:t>
            </a:r>
            <a:r>
              <a:rPr lang="fr-FR" sz="2400" dirty="0"/>
              <a:t>"&gt;Lien&lt;/a</a:t>
            </a:r>
            <a:r>
              <a:rPr lang="fr-FR" sz="2400" dirty="0" smtClean="0"/>
              <a:t>&gt;</a:t>
            </a:r>
            <a:endParaRPr lang="fr-FR" sz="2400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5787261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i="1" dirty="0"/>
              <a:t>« ? » sépare </a:t>
            </a:r>
            <a:r>
              <a:rPr lang="fr-FR" sz="2800" i="1" dirty="0" smtClean="0"/>
              <a:t>l’adresse de </a:t>
            </a:r>
            <a:r>
              <a:rPr lang="fr-FR" sz="2800" i="1" dirty="0"/>
              <a:t>ressource des </a:t>
            </a:r>
            <a:r>
              <a:rPr lang="fr-FR" sz="2800" i="1" dirty="0" smtClean="0"/>
              <a:t>données</a:t>
            </a:r>
            <a:br>
              <a:rPr lang="fr-FR" sz="2800" i="1" dirty="0" smtClean="0"/>
            </a:br>
            <a:r>
              <a:rPr lang="fr-FR" sz="2800" i="1" dirty="0" smtClean="0"/>
              <a:t>«</a:t>
            </a:r>
            <a:r>
              <a:rPr lang="fr-FR" sz="2800" i="1" dirty="0"/>
              <a:t> &amp; » sépare </a:t>
            </a:r>
            <a:r>
              <a:rPr lang="fr-FR" sz="2800" i="1" dirty="0" smtClean="0"/>
              <a:t>chaque donnée (champs/valeur)</a:t>
            </a:r>
            <a:endParaRPr lang="fr-FR" sz="2800" i="1" dirty="0"/>
          </a:p>
        </p:txBody>
      </p:sp>
    </p:spTree>
    <p:extLst>
      <p:ext uri="{BB962C8B-B14F-4D97-AF65-F5344CB8AC3E}">
        <p14:creationId xmlns:p14="http://schemas.microsoft.com/office/powerpoint/2010/main" val="133364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171400"/>
            <a:ext cx="8229600" cy="1143000"/>
          </a:xfrm>
        </p:spPr>
        <p:txBody>
          <a:bodyPr/>
          <a:lstStyle/>
          <a:p>
            <a:r>
              <a:rPr lang="fr-FR" dirty="0"/>
              <a:t>Communications C/S : GET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79512" y="1052736"/>
            <a:ext cx="8229600" cy="4525963"/>
          </a:xfrm>
        </p:spPr>
        <p:txBody>
          <a:bodyPr>
            <a:normAutofit/>
          </a:bodyPr>
          <a:lstStyle/>
          <a:p>
            <a:r>
              <a:rPr lang="fr-FR" sz="2800" b="1" dirty="0" smtClean="0"/>
              <a:t>Méthode </a:t>
            </a:r>
            <a:r>
              <a:rPr lang="fr-FR" sz="2800" b="1" dirty="0" smtClean="0">
                <a:solidFill>
                  <a:srgbClr val="1F497D"/>
                </a:solidFill>
              </a:rPr>
              <a:t>GET </a:t>
            </a:r>
          </a:p>
          <a:p>
            <a:pPr lvl="1"/>
            <a:r>
              <a:rPr lang="fr-FR" sz="2400" dirty="0"/>
              <a:t>L</a:t>
            </a:r>
            <a:r>
              <a:rPr lang="fr-FR" sz="2400" dirty="0" smtClean="0"/>
              <a:t>es données sont envoyées dans l’</a:t>
            </a:r>
            <a:r>
              <a:rPr lang="fr-FR" sz="2400" b="1" dirty="0" smtClean="0"/>
              <a:t>URL</a:t>
            </a:r>
            <a:r>
              <a:rPr lang="fr-FR" sz="2400" dirty="0" smtClean="0"/>
              <a:t> du programme</a:t>
            </a:r>
          </a:p>
          <a:p>
            <a:pPr lvl="1"/>
            <a:r>
              <a:rPr lang="fr-FR" sz="2400" dirty="0" smtClean="0"/>
              <a:t>Limitée à 256 octets </a:t>
            </a:r>
          </a:p>
          <a:p>
            <a:pPr lvl="1"/>
            <a:r>
              <a:rPr lang="fr-FR" sz="2400" b="1" i="1" dirty="0" smtClean="0">
                <a:solidFill>
                  <a:srgbClr val="1F497D"/>
                </a:solidFill>
              </a:rPr>
              <a:t>Déconseillé </a:t>
            </a:r>
            <a:endParaRPr lang="fr-FR" sz="2400" b="1" i="1" dirty="0">
              <a:solidFill>
                <a:srgbClr val="1F497D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Manuele Kirsch Pinheiro - UP1 / CRI / UFR06 Gestion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9BE58-7793-45FF-A067-2A41621469A2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3672408" y="2150854"/>
            <a:ext cx="5364088" cy="28623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r>
              <a:rPr lang="en-US" sz="2000" b="1" dirty="0"/>
              <a:t> &lt;form name="</a:t>
            </a:r>
            <a:r>
              <a:rPr lang="en-US" sz="2000" b="1" dirty="0" err="1" smtClean="0"/>
              <a:t>formGet</a:t>
            </a:r>
            <a:r>
              <a:rPr lang="en-US" sz="2000" b="1" dirty="0" smtClean="0"/>
              <a:t>" </a:t>
            </a:r>
          </a:p>
          <a:p>
            <a:r>
              <a:rPr lang="en-US" sz="2000" b="1" dirty="0"/>
              <a:t>	</a:t>
            </a:r>
            <a:r>
              <a:rPr lang="en-US" sz="2000" b="1" dirty="0" smtClean="0"/>
              <a:t>	action</a:t>
            </a:r>
            <a:r>
              <a:rPr lang="en-US" sz="2000" b="1" dirty="0"/>
              <a:t>="coursPHP-8.</a:t>
            </a:r>
            <a:r>
              <a:rPr lang="en-US" sz="2000" b="1" dirty="0" smtClean="0"/>
              <a:t>php"</a:t>
            </a:r>
          </a:p>
          <a:p>
            <a:r>
              <a:rPr lang="en-US" sz="2000" b="1" dirty="0"/>
              <a:t>	</a:t>
            </a:r>
            <a:r>
              <a:rPr lang="en-US" sz="2000" b="1" dirty="0" smtClean="0"/>
              <a:t>	</a:t>
            </a:r>
            <a:r>
              <a:rPr lang="en-US" sz="2000" b="1" dirty="0" smtClean="0">
                <a:solidFill>
                  <a:srgbClr val="1F497D"/>
                </a:solidFill>
              </a:rPr>
              <a:t>method</a:t>
            </a:r>
            <a:r>
              <a:rPr lang="en-US" sz="2000" b="1" dirty="0">
                <a:solidFill>
                  <a:srgbClr val="1F497D"/>
                </a:solidFill>
              </a:rPr>
              <a:t>="</a:t>
            </a:r>
            <a:r>
              <a:rPr lang="en-US" sz="2000" b="1" dirty="0" smtClean="0">
                <a:solidFill>
                  <a:srgbClr val="1F497D"/>
                </a:solidFill>
              </a:rPr>
              <a:t>GET"</a:t>
            </a:r>
            <a:r>
              <a:rPr lang="en-US" sz="2000" b="1" dirty="0" smtClean="0"/>
              <a:t>&gt;</a:t>
            </a:r>
            <a:r>
              <a:rPr lang="en-US" dirty="0" smtClean="0"/>
              <a:t>  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smtClean="0"/>
              <a:t>&lt;</a:t>
            </a:r>
            <a:r>
              <a:rPr lang="en-US" dirty="0"/>
              <a:t>label&gt;Nom&lt;/label&gt;</a:t>
            </a:r>
          </a:p>
          <a:p>
            <a:r>
              <a:rPr lang="en-US" dirty="0" smtClean="0"/>
              <a:t>    </a:t>
            </a:r>
            <a:r>
              <a:rPr lang="en-US" b="1" dirty="0" smtClean="0"/>
              <a:t>&lt;</a:t>
            </a:r>
            <a:r>
              <a:rPr lang="en-US" b="1" dirty="0"/>
              <a:t>input type="text" name="client" size="</a:t>
            </a:r>
            <a:r>
              <a:rPr lang="en-US" b="1" dirty="0" smtClean="0"/>
              <a:t>20" /&gt;</a:t>
            </a:r>
            <a:r>
              <a:rPr lang="en-US" dirty="0" smtClean="0"/>
              <a:t> </a:t>
            </a:r>
            <a:r>
              <a:rPr lang="en-US" dirty="0"/>
              <a:t>&lt;</a:t>
            </a:r>
            <a:r>
              <a:rPr lang="en-US" dirty="0" err="1"/>
              <a:t>br</a:t>
            </a:r>
            <a:r>
              <a:rPr lang="en-US" dirty="0"/>
              <a:t>/&gt;</a:t>
            </a:r>
          </a:p>
          <a:p>
            <a:r>
              <a:rPr lang="en-US" dirty="0" smtClean="0"/>
              <a:t>    &lt;</a:t>
            </a:r>
            <a:r>
              <a:rPr lang="en-US" dirty="0"/>
              <a:t>label&gt;Mot de </a:t>
            </a:r>
            <a:r>
              <a:rPr lang="en-US" dirty="0" err="1"/>
              <a:t>passe</a:t>
            </a:r>
            <a:r>
              <a:rPr lang="en-US" dirty="0"/>
              <a:t> &lt;/label&gt;</a:t>
            </a:r>
          </a:p>
          <a:p>
            <a:r>
              <a:rPr lang="en-US" b="1" dirty="0" smtClean="0"/>
              <a:t>  </a:t>
            </a:r>
            <a:r>
              <a:rPr lang="en-US" b="1" dirty="0"/>
              <a:t> </a:t>
            </a:r>
            <a:r>
              <a:rPr lang="en-US" b="1" dirty="0" smtClean="0"/>
              <a:t> &lt;</a:t>
            </a:r>
            <a:r>
              <a:rPr lang="en-US" b="1" dirty="0"/>
              <a:t>input </a:t>
            </a:r>
            <a:r>
              <a:rPr lang="en-US" b="1" dirty="0">
                <a:solidFill>
                  <a:srgbClr val="1F497D"/>
                </a:solidFill>
              </a:rPr>
              <a:t>type="password" </a:t>
            </a:r>
            <a:r>
              <a:rPr lang="en-US" b="1" dirty="0"/>
              <a:t>name="</a:t>
            </a:r>
            <a:r>
              <a:rPr lang="en-US" b="1" dirty="0" err="1"/>
              <a:t>mdp</a:t>
            </a:r>
            <a:r>
              <a:rPr lang="en-US" b="1" dirty="0"/>
              <a:t>" size="</a:t>
            </a:r>
            <a:r>
              <a:rPr lang="en-US" b="1" dirty="0" smtClean="0"/>
              <a:t>10"/&gt;</a:t>
            </a:r>
            <a:r>
              <a:rPr lang="en-US" dirty="0"/>
              <a:t> </a:t>
            </a:r>
            <a:r>
              <a:rPr lang="en-US" dirty="0" smtClean="0"/>
              <a:t> </a:t>
            </a:r>
          </a:p>
          <a:p>
            <a:r>
              <a:rPr lang="en-US" dirty="0"/>
              <a:t> </a:t>
            </a:r>
            <a:r>
              <a:rPr lang="en-US" dirty="0" smtClean="0"/>
              <a:t>&lt;</a:t>
            </a:r>
            <a:r>
              <a:rPr lang="en-US" dirty="0" err="1" smtClean="0"/>
              <a:t>br</a:t>
            </a:r>
            <a:r>
              <a:rPr lang="en-US" dirty="0"/>
              <a:t>/&gt;</a:t>
            </a:r>
          </a:p>
          <a:p>
            <a:r>
              <a:rPr lang="en-US" dirty="0" smtClean="0"/>
              <a:t>    </a:t>
            </a:r>
            <a:r>
              <a:rPr lang="en-US" b="1" dirty="0" smtClean="0"/>
              <a:t>&lt;</a:t>
            </a:r>
            <a:r>
              <a:rPr lang="en-US" b="1" dirty="0"/>
              <a:t>input type="submit" value="</a:t>
            </a:r>
            <a:r>
              <a:rPr lang="en-US" b="1" dirty="0" err="1" smtClean="0"/>
              <a:t>Envoyer</a:t>
            </a:r>
            <a:r>
              <a:rPr lang="en-US" b="1" dirty="0" smtClean="0"/>
              <a:t>" /</a:t>
            </a:r>
            <a:r>
              <a:rPr lang="en-US" b="1" dirty="0"/>
              <a:t>&gt; </a:t>
            </a:r>
            <a:endParaRPr lang="en-US" b="1" dirty="0" smtClean="0"/>
          </a:p>
          <a:p>
            <a:r>
              <a:rPr lang="en-US" b="1" dirty="0" smtClean="0"/>
              <a:t> &lt;</a:t>
            </a:r>
            <a:r>
              <a:rPr lang="en-US" b="1" dirty="0"/>
              <a:t>/form&gt;</a:t>
            </a:r>
            <a:endParaRPr lang="fr-FR" b="1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764704"/>
            <a:ext cx="4858827" cy="93610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5141168"/>
            <a:ext cx="8115300" cy="16002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5"/>
          <a:srcRect t="22638"/>
          <a:stretch/>
        </p:blipFill>
        <p:spPr>
          <a:xfrm>
            <a:off x="467544" y="3212976"/>
            <a:ext cx="2912578" cy="157608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3275856" y="5805264"/>
            <a:ext cx="5760640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_tradnl" b="1" dirty="0"/>
              <a:t>&lt;?</a:t>
            </a:r>
            <a:r>
              <a:rPr lang="es-ES_tradnl" b="1" dirty="0" err="1"/>
              <a:t>php</a:t>
            </a:r>
            <a:r>
              <a:rPr lang="es-ES_tradnl" b="1" dirty="0"/>
              <a:t> </a:t>
            </a:r>
          </a:p>
          <a:p>
            <a:r>
              <a:rPr lang="es-ES_tradnl" dirty="0"/>
              <a:t>  echo "&lt;p&gt;</a:t>
            </a:r>
            <a:r>
              <a:rPr lang="es-ES_tradnl" dirty="0" err="1"/>
              <a:t>Bienvenue</a:t>
            </a:r>
            <a:r>
              <a:rPr lang="es-ES_tradnl" dirty="0"/>
              <a:t>, &lt;i&gt;". </a:t>
            </a:r>
            <a:r>
              <a:rPr lang="es-ES_tradnl" b="1" dirty="0">
                <a:solidFill>
                  <a:srgbClr val="1F497D"/>
                </a:solidFill>
              </a:rPr>
              <a:t>$_GET["</a:t>
            </a:r>
            <a:r>
              <a:rPr lang="es-ES_tradnl" b="1" dirty="0" err="1">
                <a:solidFill>
                  <a:srgbClr val="1F497D"/>
                </a:solidFill>
              </a:rPr>
              <a:t>client</a:t>
            </a:r>
            <a:r>
              <a:rPr lang="es-ES_tradnl" b="1" dirty="0">
                <a:solidFill>
                  <a:srgbClr val="1F497D"/>
                </a:solidFill>
              </a:rPr>
              <a:t>"] </a:t>
            </a:r>
            <a:r>
              <a:rPr lang="es-ES_tradnl" dirty="0"/>
              <a:t>. "&lt;/i&gt; ! &lt;/p&gt;";</a:t>
            </a:r>
          </a:p>
          <a:p>
            <a:r>
              <a:rPr lang="es-ES_tradnl" b="1" dirty="0"/>
              <a:t>?&gt; </a:t>
            </a:r>
            <a:endParaRPr lang="fr-FR" b="1" dirty="0"/>
          </a:p>
        </p:txBody>
      </p:sp>
      <p:cxnSp>
        <p:nvCxnSpPr>
          <p:cNvPr id="14" name="Connecteur droit avec flèche 13"/>
          <p:cNvCxnSpPr/>
          <p:nvPr/>
        </p:nvCxnSpPr>
        <p:spPr>
          <a:xfrm flipH="1">
            <a:off x="827584" y="4725144"/>
            <a:ext cx="144016" cy="64807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H="1">
            <a:off x="7668344" y="4725144"/>
            <a:ext cx="1080120" cy="648072"/>
          </a:xfrm>
          <a:prstGeom prst="straightConnector1">
            <a:avLst/>
          </a:prstGeom>
          <a:ln w="76200" cmpd="sng"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11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Communications C/S : GET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38" y="1429022"/>
            <a:ext cx="9201150" cy="5240338"/>
          </a:xfrm>
        </p:spPr>
      </p:pic>
      <p:sp>
        <p:nvSpPr>
          <p:cNvPr id="8" name="Rectangle 7"/>
          <p:cNvSpPr/>
          <p:nvPr/>
        </p:nvSpPr>
        <p:spPr>
          <a:xfrm>
            <a:off x="5097710" y="3789040"/>
            <a:ext cx="3002682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72008" y="3717032"/>
            <a:ext cx="75557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179512" y="4221088"/>
            <a:ext cx="2880320" cy="14773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1 - On lance un programme qui écoute les requêtes envoyées sur notre propre machine (</a:t>
            </a:r>
            <a:r>
              <a:rPr lang="fr-FR" dirty="0" err="1" smtClean="0"/>
              <a:t>localhost</a:t>
            </a:r>
            <a:r>
              <a:rPr lang="fr-FR" dirty="0" smtClean="0"/>
              <a:t>), sur le port 5000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5724128" y="2204864"/>
            <a:ext cx="2736304" cy="14773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2 - On crée un formulaire qui enverra les données avec la méthode GET, vers une page de notre machine sur le port 5000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921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Communications C/S : GET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38" y="1429419"/>
            <a:ext cx="9201150" cy="5239543"/>
          </a:xfrm>
        </p:spPr>
      </p:pic>
      <p:sp>
        <p:nvSpPr>
          <p:cNvPr id="5" name="Rectangle 4"/>
          <p:cNvSpPr/>
          <p:nvPr/>
        </p:nvSpPr>
        <p:spPr>
          <a:xfrm>
            <a:off x="0" y="3789040"/>
            <a:ext cx="507605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-14858" y="1952835"/>
            <a:ext cx="626418" cy="1290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-14858" y="2081881"/>
            <a:ext cx="1008112" cy="1229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-14858" y="2204864"/>
            <a:ext cx="1994570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2483768" y="2012647"/>
            <a:ext cx="2736304" cy="120032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3 – On remplit le formulaire avec des valeurs, puis on clique sur « Envoyer »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2123728" y="4653136"/>
            <a:ext cx="2736304" cy="14773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4 – Le navigateur envoie une requête GET au serveur (</a:t>
            </a:r>
            <a:r>
              <a:rPr lang="fr-FR" dirty="0" err="1" smtClean="0"/>
              <a:t>localhost</a:t>
            </a:r>
            <a:r>
              <a:rPr lang="fr-FR" dirty="0" smtClean="0"/>
              <a:t>) avec l’ensemble des variables dans l’URL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975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Communications C/S : GET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38" y="1429419"/>
            <a:ext cx="9201149" cy="5239543"/>
          </a:xfrm>
        </p:spPr>
      </p:pic>
      <p:sp>
        <p:nvSpPr>
          <p:cNvPr id="5" name="Rectangle 4"/>
          <p:cNvSpPr/>
          <p:nvPr/>
        </p:nvSpPr>
        <p:spPr>
          <a:xfrm>
            <a:off x="0" y="5157192"/>
            <a:ext cx="284380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7596336" y="3140968"/>
            <a:ext cx="129614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1475656" y="1700808"/>
            <a:ext cx="396044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179512" y="5445224"/>
            <a:ext cx="2736304" cy="9233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5 – Depuis le programme « serveur » on écrit une réponse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6228184" y="2132856"/>
            <a:ext cx="2736304" cy="9233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6 – Le navigateur commence à récupérer la réponse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1619672" y="1940639"/>
            <a:ext cx="3672408" cy="120032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6 – Le navigateur récupère une réponse, il considère donc qu’il s’agit de la ressource visée par cette URL avec ces variables et valeurs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18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Rappels</a:t>
            </a:r>
            <a:endParaRPr lang="fr-FR" dirty="0"/>
          </a:p>
        </p:txBody>
      </p:sp>
      <p:grpSp>
        <p:nvGrpSpPr>
          <p:cNvPr id="4" name="Grouper 3"/>
          <p:cNvGrpSpPr/>
          <p:nvPr/>
        </p:nvGrpSpPr>
        <p:grpSpPr>
          <a:xfrm>
            <a:off x="1152931" y="1412776"/>
            <a:ext cx="5651317" cy="3024336"/>
            <a:chOff x="539552" y="3212976"/>
            <a:chExt cx="5651317" cy="3024336"/>
          </a:xfrm>
        </p:grpSpPr>
        <p:pic>
          <p:nvPicPr>
            <p:cNvPr id="6" name="Image 5" descr="computer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4221088"/>
              <a:ext cx="1080120" cy="1080120"/>
            </a:xfrm>
            <a:prstGeom prst="rect">
              <a:avLst/>
            </a:prstGeom>
          </p:spPr>
        </p:pic>
        <p:pic>
          <p:nvPicPr>
            <p:cNvPr id="7" name="Image 6" descr="database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8064" y="3212976"/>
              <a:ext cx="1042805" cy="1042805"/>
            </a:xfrm>
            <a:prstGeom prst="rect">
              <a:avLst/>
            </a:prstGeom>
          </p:spPr>
        </p:pic>
        <p:pic>
          <p:nvPicPr>
            <p:cNvPr id="9" name="Image 8" descr="server1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4221088"/>
              <a:ext cx="1021686" cy="1080120"/>
            </a:xfrm>
            <a:prstGeom prst="rect">
              <a:avLst/>
            </a:prstGeom>
          </p:spPr>
        </p:pic>
        <p:cxnSp>
          <p:nvCxnSpPr>
            <p:cNvPr id="11" name="Connecteur droit avec flèche 10"/>
            <p:cNvCxnSpPr>
              <a:stCxn id="6" idx="3"/>
              <a:endCxn id="9" idx="1"/>
            </p:cNvCxnSpPr>
            <p:nvPr/>
          </p:nvCxnSpPr>
          <p:spPr>
            <a:xfrm>
              <a:off x="1619672" y="4761148"/>
              <a:ext cx="108012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avec flèche 13"/>
            <p:cNvCxnSpPr>
              <a:stCxn id="9" idx="3"/>
              <a:endCxn id="7" idx="1"/>
            </p:cNvCxnSpPr>
            <p:nvPr/>
          </p:nvCxnSpPr>
          <p:spPr>
            <a:xfrm flipV="1">
              <a:off x="3721478" y="3734379"/>
              <a:ext cx="1426586" cy="1026769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 19" descr="server1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8064" y="5157192"/>
              <a:ext cx="1021686" cy="1080120"/>
            </a:xfrm>
            <a:prstGeom prst="rect">
              <a:avLst/>
            </a:prstGeom>
          </p:spPr>
        </p:pic>
        <p:cxnSp>
          <p:nvCxnSpPr>
            <p:cNvPr id="22" name="Connecteur droit avec flèche 21"/>
            <p:cNvCxnSpPr>
              <a:stCxn id="9" idx="3"/>
              <a:endCxn id="20" idx="1"/>
            </p:cNvCxnSpPr>
            <p:nvPr/>
          </p:nvCxnSpPr>
          <p:spPr>
            <a:xfrm>
              <a:off x="3721478" y="4761148"/>
              <a:ext cx="1426586" cy="936104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Accolade ouvrante 4"/>
          <p:cNvSpPr/>
          <p:nvPr/>
        </p:nvSpPr>
        <p:spPr>
          <a:xfrm rot="16200000">
            <a:off x="2231740" y="4401109"/>
            <a:ext cx="432048" cy="309634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1043608" y="3645024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Navigateur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2987824" y="364502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Serveur Web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5220072" y="2566645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Base de Données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5220072" y="4510861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Serveur d’Application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828967" y="6300029"/>
            <a:ext cx="1302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Front Office</a:t>
            </a:r>
            <a:endParaRPr lang="fr-FR" dirty="0"/>
          </a:p>
        </p:txBody>
      </p:sp>
      <p:sp>
        <p:nvSpPr>
          <p:cNvPr id="18" name="Accolade ouvrante 17"/>
          <p:cNvSpPr/>
          <p:nvPr/>
        </p:nvSpPr>
        <p:spPr>
          <a:xfrm rot="16200000">
            <a:off x="5436096" y="4365105"/>
            <a:ext cx="432048" cy="316835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4993501" y="6309321"/>
            <a:ext cx="1234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Back Office</a:t>
            </a:r>
            <a:endParaRPr lang="fr-FR" dirty="0"/>
          </a:p>
        </p:txBody>
      </p:sp>
      <p:pic>
        <p:nvPicPr>
          <p:cNvPr id="13" name="Image 12" descr="firefox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077072"/>
            <a:ext cx="720080" cy="720080"/>
          </a:xfrm>
          <a:prstGeom prst="rect">
            <a:avLst/>
          </a:prstGeom>
        </p:spPr>
      </p:pic>
      <p:pic>
        <p:nvPicPr>
          <p:cNvPr id="17" name="Image 16" descr="edge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077072"/>
            <a:ext cx="720080" cy="720080"/>
          </a:xfrm>
          <a:prstGeom prst="rect">
            <a:avLst/>
          </a:prstGeom>
        </p:spPr>
      </p:pic>
      <p:pic>
        <p:nvPicPr>
          <p:cNvPr id="21" name="Image 20" descr="chrome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4077072"/>
            <a:ext cx="747464" cy="747464"/>
          </a:xfrm>
          <a:prstGeom prst="rect">
            <a:avLst/>
          </a:prstGeom>
        </p:spPr>
      </p:pic>
      <p:pic>
        <p:nvPicPr>
          <p:cNvPr id="23" name="Image 22" descr="apache 2016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077072"/>
            <a:ext cx="966122" cy="253124"/>
          </a:xfrm>
          <a:prstGeom prst="rect">
            <a:avLst/>
          </a:prstGeom>
        </p:spPr>
      </p:pic>
      <p:pic>
        <p:nvPicPr>
          <p:cNvPr id="24" name="Image 23" descr="glassfish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4941168"/>
            <a:ext cx="870744" cy="438855"/>
          </a:xfrm>
          <a:prstGeom prst="rect">
            <a:avLst/>
          </a:prstGeom>
        </p:spPr>
      </p:pic>
      <p:pic>
        <p:nvPicPr>
          <p:cNvPr id="25" name="Image 24" descr="tomcat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4941168"/>
            <a:ext cx="1043608" cy="695467"/>
          </a:xfrm>
          <a:prstGeom prst="rect">
            <a:avLst/>
          </a:prstGeom>
        </p:spPr>
      </p:pic>
      <p:pic>
        <p:nvPicPr>
          <p:cNvPr id="26" name="Image 25" descr="MySQL.p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974" y="1196752"/>
            <a:ext cx="1253069" cy="648072"/>
          </a:xfrm>
          <a:prstGeom prst="rect">
            <a:avLst/>
          </a:prstGeom>
        </p:spPr>
      </p:pic>
      <p:pic>
        <p:nvPicPr>
          <p:cNvPr id="28" name="Image 27" descr="PostgreSQL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869" y="1916832"/>
            <a:ext cx="1083241" cy="1080120"/>
          </a:xfrm>
          <a:prstGeom prst="rect">
            <a:avLst/>
          </a:prstGeom>
        </p:spPr>
      </p:pic>
      <p:pic>
        <p:nvPicPr>
          <p:cNvPr id="29" name="Image 28" descr="MariaDB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950" y="3068960"/>
            <a:ext cx="1569498" cy="486544"/>
          </a:xfrm>
          <a:prstGeom prst="rect">
            <a:avLst/>
          </a:prstGeom>
        </p:spPr>
      </p:pic>
      <p:pic>
        <p:nvPicPr>
          <p:cNvPr id="3" name="Image 2" descr="Nginx.png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1" y="4509120"/>
            <a:ext cx="1495898" cy="31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Communications C/S : GET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38" y="1429419"/>
            <a:ext cx="9201149" cy="5239542"/>
          </a:xfrm>
        </p:spPr>
      </p:pic>
      <p:sp>
        <p:nvSpPr>
          <p:cNvPr id="5" name="Rectangle 4"/>
          <p:cNvSpPr/>
          <p:nvPr/>
        </p:nvSpPr>
        <p:spPr>
          <a:xfrm>
            <a:off x="0" y="5157192"/>
            <a:ext cx="284380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0" y="1916832"/>
            <a:ext cx="226774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1115616" y="4089846"/>
            <a:ext cx="3389880" cy="9233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7 – Depuis le programme « serveur », on termine la réponse (Ctrl + D)/ferme la connexion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2406256" y="1580599"/>
            <a:ext cx="3389880" cy="14773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8 – Le navigateur voit la connexion se fermer, il considère que les données qu’il a récupéré constitue la réponse entière, il l’affiche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634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/>
          <a:lstStyle/>
          <a:p>
            <a:r>
              <a:rPr lang="fr-FR" dirty="0"/>
              <a:t>Communications C/S : </a:t>
            </a:r>
            <a:r>
              <a:rPr lang="fr-FR" dirty="0" smtClean="0"/>
              <a:t>GET (logs)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764704"/>
            <a:ext cx="6184820" cy="6120681"/>
          </a:xfrm>
        </p:spPr>
      </p:pic>
      <p:sp>
        <p:nvSpPr>
          <p:cNvPr id="9" name="Rectangle 8"/>
          <p:cNvSpPr/>
          <p:nvPr/>
        </p:nvSpPr>
        <p:spPr>
          <a:xfrm>
            <a:off x="1547664" y="4869160"/>
            <a:ext cx="5904656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547664" y="4149080"/>
            <a:ext cx="5904656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107504" y="3140968"/>
            <a:ext cx="3389880" cy="9233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2 – Le navigateur demande la page contenant le formulaire au serveur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4860032" y="5602014"/>
            <a:ext cx="3821928" cy="9233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3 – Le navigateur envoie le formulaire par l’URL… on voit toutes les valeurs dans la requête GET enregistrée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5436096" y="1796623"/>
            <a:ext cx="3389880" cy="120032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1 – On va regarder les « logs » de apache (les journaux enregistrant toutes les transactions que le serveur web a traité)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0644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2800" dirty="0" smtClean="0"/>
              <a:t>Client rempli formulaire puis déclenche une requête</a:t>
            </a:r>
            <a:endParaRPr lang="fr-FR" sz="2800" dirty="0"/>
          </a:p>
          <a:p>
            <a:pPr marL="514350" indent="-514350">
              <a:buFont typeface="+mj-lt"/>
              <a:buAutoNum type="arabicPeriod"/>
            </a:pPr>
            <a:r>
              <a:rPr lang="fr-FR" sz="2800" dirty="0" smtClean="0"/>
              <a:t>Apache récupère et analyse la requête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 smtClean="0"/>
              <a:t>Apache crée des tableaux contenant les valeurs</a:t>
            </a:r>
            <a:br>
              <a:rPr lang="fr-FR" sz="2800" dirty="0" smtClean="0"/>
            </a:br>
            <a:r>
              <a:rPr lang="fr-FR" sz="2800" dirty="0" smtClean="0"/>
              <a:t>et les envoie à PHP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Communication C/S : POST</a:t>
            </a:r>
            <a:endParaRPr lang="fr-FR" dirty="0"/>
          </a:p>
        </p:txBody>
      </p:sp>
      <p:pic>
        <p:nvPicPr>
          <p:cNvPr id="6" name="Image 5" descr="compute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963" y="3851756"/>
            <a:ext cx="1080120" cy="108012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331640" y="507589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Navigateur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5364088" y="5075892"/>
            <a:ext cx="186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Serveur Web</a:t>
            </a:r>
          </a:p>
        </p:txBody>
      </p:sp>
      <p:grpSp>
        <p:nvGrpSpPr>
          <p:cNvPr id="2" name="Groupe 1"/>
          <p:cNvGrpSpPr/>
          <p:nvPr/>
        </p:nvGrpSpPr>
        <p:grpSpPr>
          <a:xfrm>
            <a:off x="899592" y="5507940"/>
            <a:ext cx="2259632" cy="747464"/>
            <a:chOff x="1259632" y="3933056"/>
            <a:chExt cx="2259632" cy="747464"/>
          </a:xfrm>
        </p:grpSpPr>
        <p:pic>
          <p:nvPicPr>
            <p:cNvPr id="10" name="Image 9" descr="firefox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3933056"/>
              <a:ext cx="720080" cy="720080"/>
            </a:xfrm>
            <a:prstGeom prst="rect">
              <a:avLst/>
            </a:prstGeom>
          </p:spPr>
        </p:pic>
        <p:pic>
          <p:nvPicPr>
            <p:cNvPr id="11" name="Image 10" descr="edge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712" y="3933056"/>
              <a:ext cx="720080" cy="720080"/>
            </a:xfrm>
            <a:prstGeom prst="rect">
              <a:avLst/>
            </a:prstGeom>
          </p:spPr>
        </p:pic>
        <p:pic>
          <p:nvPicPr>
            <p:cNvPr id="12" name="Image 11" descr="chrome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1800" y="3933056"/>
              <a:ext cx="747464" cy="747464"/>
            </a:xfrm>
            <a:prstGeom prst="rect">
              <a:avLst/>
            </a:prstGeom>
          </p:spPr>
        </p:pic>
      </p:grpSp>
      <p:pic>
        <p:nvPicPr>
          <p:cNvPr id="13" name="Image 12" descr="server1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443" y="3851756"/>
            <a:ext cx="1021686" cy="1080120"/>
          </a:xfrm>
          <a:prstGeom prst="rect">
            <a:avLst/>
          </a:prstGeom>
        </p:spPr>
      </p:pic>
      <p:cxnSp>
        <p:nvCxnSpPr>
          <p:cNvPr id="7" name="Connecteur droit avec flèche 6"/>
          <p:cNvCxnSpPr>
            <a:stCxn id="6" idx="3"/>
            <a:endCxn id="13" idx="1"/>
          </p:cNvCxnSpPr>
          <p:nvPr/>
        </p:nvCxnSpPr>
        <p:spPr>
          <a:xfrm>
            <a:off x="2521083" y="4391816"/>
            <a:ext cx="324036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2555776" y="3646765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http</a:t>
            </a:r>
            <a:r>
              <a:rPr lang="fr-FR" dirty="0" smtClean="0"/>
              <a:t>://site.fr/page.php</a:t>
            </a:r>
          </a:p>
          <a:p>
            <a:pPr algn="ctr"/>
            <a:r>
              <a:rPr lang="fr-FR" smtClean="0"/>
              <a:t>POST Name=Flo</a:t>
            </a:r>
            <a:endParaRPr lang="fr-FR" dirty="0"/>
          </a:p>
        </p:txBody>
      </p:sp>
      <p:grpSp>
        <p:nvGrpSpPr>
          <p:cNvPr id="23" name="Groupe 22"/>
          <p:cNvGrpSpPr/>
          <p:nvPr/>
        </p:nvGrpSpPr>
        <p:grpSpPr>
          <a:xfrm>
            <a:off x="7513781" y="4293096"/>
            <a:ext cx="1162675" cy="1512168"/>
            <a:chOff x="7225749" y="3140968"/>
            <a:chExt cx="1162675" cy="1512168"/>
          </a:xfrm>
        </p:grpSpPr>
        <p:sp>
          <p:nvSpPr>
            <p:cNvPr id="19" name="Rectangle 18"/>
            <p:cNvSpPr/>
            <p:nvPr/>
          </p:nvSpPr>
          <p:spPr>
            <a:xfrm>
              <a:off x="7369765" y="3140968"/>
              <a:ext cx="874643" cy="10801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dirty="0" smtClean="0">
                  <a:solidFill>
                    <a:schemeClr val="tx1"/>
                  </a:solidFill>
                </a:rPr>
                <a:t>&lt;html&gt;</a:t>
              </a:r>
            </a:p>
            <a:p>
              <a:r>
                <a:rPr lang="fr-FR" sz="1600" dirty="0" smtClean="0">
                  <a:solidFill>
                    <a:schemeClr val="tx1"/>
                  </a:solidFill>
                </a:rPr>
                <a:t>Coucou</a:t>
              </a:r>
            </a:p>
            <a:p>
              <a:r>
                <a:rPr lang="fr-FR" sz="1600" dirty="0" smtClean="0">
                  <a:solidFill>
                    <a:schemeClr val="tx1"/>
                  </a:solidFill>
                </a:rPr>
                <a:t>&lt;/html&gt;</a:t>
              </a:r>
              <a:endParaRPr lang="fr-FR" sz="1600" dirty="0">
                <a:solidFill>
                  <a:schemeClr val="tx1"/>
                </a:solidFill>
              </a:endParaRP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7225749" y="4283804"/>
              <a:ext cx="1162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 smtClean="0"/>
                <a:t>page.php</a:t>
              </a:r>
              <a:endParaRPr lang="fr-FR" dirty="0"/>
            </a:p>
          </p:txBody>
        </p:sp>
      </p:grpSp>
      <p:cxnSp>
        <p:nvCxnSpPr>
          <p:cNvPr id="25" name="Connecteur droit avec flèche 24"/>
          <p:cNvCxnSpPr>
            <a:stCxn id="13" idx="3"/>
            <a:endCxn id="19" idx="1"/>
          </p:cNvCxnSpPr>
          <p:nvPr/>
        </p:nvCxnSpPr>
        <p:spPr>
          <a:xfrm>
            <a:off x="6783129" y="4391816"/>
            <a:ext cx="874668" cy="44134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5436096" y="3140968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GET </a:t>
            </a:r>
            <a:r>
              <a:rPr lang="fr-FR" dirty="0" err="1" smtClean="0"/>
              <a:t>page.php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mtClean="0"/>
              <a:t>POST Name=Flo</a:t>
            </a:r>
            <a:endParaRPr lang="fr-FR" dirty="0"/>
          </a:p>
        </p:txBody>
      </p:sp>
      <p:grpSp>
        <p:nvGrpSpPr>
          <p:cNvPr id="28" name="Groupe 27"/>
          <p:cNvGrpSpPr/>
          <p:nvPr/>
        </p:nvGrpSpPr>
        <p:grpSpPr>
          <a:xfrm>
            <a:off x="5220072" y="5651956"/>
            <a:ext cx="1152128" cy="657364"/>
            <a:chOff x="3779912" y="4149080"/>
            <a:chExt cx="1152128" cy="657364"/>
          </a:xfrm>
        </p:grpSpPr>
        <p:pic>
          <p:nvPicPr>
            <p:cNvPr id="29" name="Image 28" descr="apache 2016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4149080"/>
              <a:ext cx="966122" cy="253124"/>
            </a:xfrm>
            <a:prstGeom prst="rect">
              <a:avLst/>
            </a:prstGeom>
          </p:spPr>
        </p:pic>
        <p:sp>
          <p:nvSpPr>
            <p:cNvPr id="30" name="ZoneTexte 29"/>
            <p:cNvSpPr txBox="1"/>
            <p:nvPr/>
          </p:nvSpPr>
          <p:spPr>
            <a:xfrm>
              <a:off x="3779912" y="4437112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Apache</a:t>
              </a:r>
              <a:endParaRPr lang="fr-FR" dirty="0"/>
            </a:p>
          </p:txBody>
        </p:sp>
      </p:grpSp>
      <p:pic>
        <p:nvPicPr>
          <p:cNvPr id="35" name="Image 34" descr="php-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828" y="5572844"/>
            <a:ext cx="664468" cy="66446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7596336" y="3429000"/>
            <a:ext cx="1140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POST :</a:t>
            </a:r>
          </a:p>
          <a:p>
            <a:r>
              <a:rPr lang="fr-FR" dirty="0" smtClean="0"/>
              <a:t>Name=</a:t>
            </a:r>
            <a:r>
              <a:rPr lang="fr-FR" dirty="0" err="1" smtClean="0"/>
              <a:t>Flo</a:t>
            </a:r>
            <a:endParaRPr lang="fr-FR" dirty="0"/>
          </a:p>
        </p:txBody>
      </p:sp>
      <p:grpSp>
        <p:nvGrpSpPr>
          <p:cNvPr id="18" name="Groupe 17"/>
          <p:cNvGrpSpPr/>
          <p:nvPr/>
        </p:nvGrpSpPr>
        <p:grpSpPr>
          <a:xfrm>
            <a:off x="1547664" y="3995772"/>
            <a:ext cx="864096" cy="585356"/>
            <a:chOff x="1547664" y="3995772"/>
            <a:chExt cx="864096" cy="585356"/>
          </a:xfrm>
        </p:grpSpPr>
        <p:sp>
          <p:nvSpPr>
            <p:cNvPr id="15" name="Rectangle 14"/>
            <p:cNvSpPr/>
            <p:nvPr/>
          </p:nvSpPr>
          <p:spPr>
            <a:xfrm>
              <a:off x="1547664" y="4329100"/>
              <a:ext cx="864096" cy="2520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mtClean="0">
                  <a:solidFill>
                    <a:schemeClr val="tx1"/>
                  </a:solidFill>
                </a:rPr>
                <a:t>Flo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1547664" y="3995772"/>
              <a:ext cx="864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Name :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46490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26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/>
          <a:lstStyle/>
          <a:p>
            <a:r>
              <a:rPr lang="fr-FR" dirty="0"/>
              <a:t>Communication C/S : POST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893478"/>
            <a:ext cx="5616624" cy="263131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3707904" y="1628800"/>
            <a:ext cx="5220072" cy="17543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b="1" dirty="0">
                <a:solidFill>
                  <a:srgbClr val="1F497D"/>
                </a:solidFill>
              </a:rPr>
              <a:t>&lt;</a:t>
            </a:r>
            <a:r>
              <a:rPr lang="fr-FR" b="1" dirty="0" err="1">
                <a:solidFill>
                  <a:srgbClr val="1F497D"/>
                </a:solidFill>
              </a:rPr>
              <a:t>form</a:t>
            </a:r>
            <a:r>
              <a:rPr lang="fr-FR" b="1" dirty="0">
                <a:solidFill>
                  <a:srgbClr val="1F497D"/>
                </a:solidFill>
              </a:rPr>
              <a:t> </a:t>
            </a:r>
            <a:r>
              <a:rPr lang="fr-FR" b="1" dirty="0" err="1">
                <a:solidFill>
                  <a:schemeClr val="tx1"/>
                </a:solidFill>
              </a:rPr>
              <a:t>name</a:t>
            </a:r>
            <a:r>
              <a:rPr lang="fr-FR" b="1" dirty="0">
                <a:solidFill>
                  <a:schemeClr val="tx1"/>
                </a:solidFill>
              </a:rPr>
              <a:t>="</a:t>
            </a:r>
            <a:r>
              <a:rPr lang="fr-FR" b="1" dirty="0" err="1">
                <a:solidFill>
                  <a:schemeClr val="tx1"/>
                </a:solidFill>
              </a:rPr>
              <a:t>formClient</a:t>
            </a:r>
            <a:r>
              <a:rPr lang="fr-FR" b="1" dirty="0">
                <a:solidFill>
                  <a:schemeClr val="tx1"/>
                </a:solidFill>
              </a:rPr>
              <a:t>" </a:t>
            </a:r>
            <a:r>
              <a:rPr lang="fr-FR" b="1" dirty="0">
                <a:solidFill>
                  <a:schemeClr val="tx2"/>
                </a:solidFill>
              </a:rPr>
              <a:t>action="coursPHP-7.php" </a:t>
            </a:r>
            <a:endParaRPr lang="fr-FR" b="1" dirty="0" smtClean="0">
              <a:solidFill>
                <a:schemeClr val="tx2"/>
              </a:solidFill>
            </a:endParaRPr>
          </a:p>
          <a:p>
            <a:r>
              <a:rPr lang="fr-FR" b="1" dirty="0">
                <a:solidFill>
                  <a:schemeClr val="tx2"/>
                </a:solidFill>
              </a:rPr>
              <a:t>	</a:t>
            </a:r>
            <a:r>
              <a:rPr lang="fr-FR" b="1" dirty="0" smtClean="0">
                <a:solidFill>
                  <a:schemeClr val="tx2"/>
                </a:solidFill>
              </a:rPr>
              <a:t>	              </a:t>
            </a:r>
            <a:r>
              <a:rPr lang="fr-FR" b="1" dirty="0" err="1" smtClean="0">
                <a:solidFill>
                  <a:srgbClr val="1F497D"/>
                </a:solidFill>
              </a:rPr>
              <a:t>method</a:t>
            </a:r>
            <a:r>
              <a:rPr lang="fr-FR" b="1" dirty="0">
                <a:solidFill>
                  <a:srgbClr val="1F497D"/>
                </a:solidFill>
              </a:rPr>
              <a:t>="POST" </a:t>
            </a:r>
            <a:r>
              <a:rPr lang="fr-FR" b="1" dirty="0">
                <a:solidFill>
                  <a:schemeClr val="tx1"/>
                </a:solidFill>
              </a:rPr>
              <a:t>&gt;</a:t>
            </a:r>
          </a:p>
          <a:p>
            <a:r>
              <a:rPr lang="fr-FR" dirty="0">
                <a:solidFill>
                  <a:schemeClr val="tx1"/>
                </a:solidFill>
              </a:rPr>
              <a:t>   </a:t>
            </a:r>
            <a:r>
              <a:rPr lang="fr-FR" dirty="0" smtClean="0">
                <a:solidFill>
                  <a:schemeClr val="tx1"/>
                </a:solidFill>
              </a:rPr>
              <a:t>&lt;</a:t>
            </a:r>
            <a:r>
              <a:rPr lang="fr-FR" dirty="0">
                <a:solidFill>
                  <a:schemeClr val="tx1"/>
                </a:solidFill>
              </a:rPr>
              <a:t>label for="nom"&gt;Nom&lt;/label&gt;</a:t>
            </a:r>
          </a:p>
          <a:p>
            <a:r>
              <a:rPr lang="fr-FR" dirty="0">
                <a:solidFill>
                  <a:schemeClr val="tx1"/>
                </a:solidFill>
              </a:rPr>
              <a:t>   </a:t>
            </a:r>
            <a:r>
              <a:rPr lang="fr-FR" b="1" dirty="0" smtClean="0">
                <a:solidFill>
                  <a:srgbClr val="1F497D"/>
                </a:solidFill>
              </a:rPr>
              <a:t>&lt;</a:t>
            </a:r>
            <a:r>
              <a:rPr lang="fr-FR" b="1" dirty="0">
                <a:solidFill>
                  <a:srgbClr val="1F497D"/>
                </a:solidFill>
              </a:rPr>
              <a:t>input </a:t>
            </a:r>
            <a:r>
              <a:rPr lang="fr-FR" b="1" dirty="0">
                <a:solidFill>
                  <a:schemeClr val="tx1"/>
                </a:solidFill>
              </a:rPr>
              <a:t>type="</a:t>
            </a:r>
            <a:r>
              <a:rPr lang="fr-FR" b="1" dirty="0" err="1" smtClean="0">
                <a:solidFill>
                  <a:schemeClr val="tx1"/>
                </a:solidFill>
              </a:rPr>
              <a:t>text</a:t>
            </a:r>
            <a:r>
              <a:rPr lang="fr-FR" b="1" dirty="0" smtClean="0">
                <a:solidFill>
                  <a:schemeClr val="tx1"/>
                </a:solidFill>
              </a:rPr>
              <a:t>" </a:t>
            </a:r>
            <a:r>
              <a:rPr lang="fr-FR" dirty="0" smtClean="0">
                <a:solidFill>
                  <a:schemeClr val="tx1"/>
                </a:solidFill>
              </a:rPr>
              <a:t>id="nom" </a:t>
            </a:r>
          </a:p>
          <a:p>
            <a:r>
              <a:rPr lang="fr-FR" b="1" dirty="0">
                <a:solidFill>
                  <a:schemeClr val="tx1"/>
                </a:solidFill>
              </a:rPr>
              <a:t> </a:t>
            </a:r>
            <a:r>
              <a:rPr lang="fr-FR" b="1" dirty="0" smtClean="0">
                <a:solidFill>
                  <a:schemeClr val="tx1"/>
                </a:solidFill>
              </a:rPr>
              <a:t>               </a:t>
            </a:r>
            <a:r>
              <a:rPr lang="fr-FR" b="1" dirty="0" err="1" smtClean="0">
                <a:solidFill>
                  <a:srgbClr val="1F497D"/>
                </a:solidFill>
              </a:rPr>
              <a:t>name</a:t>
            </a:r>
            <a:r>
              <a:rPr lang="fr-FR" b="1" dirty="0">
                <a:solidFill>
                  <a:srgbClr val="1F497D"/>
                </a:solidFill>
              </a:rPr>
              <a:t>="</a:t>
            </a:r>
            <a:r>
              <a:rPr lang="fr-FR" b="1" dirty="0" err="1" smtClean="0">
                <a:solidFill>
                  <a:srgbClr val="1F497D"/>
                </a:solidFill>
              </a:rPr>
              <a:t>nomClient</a:t>
            </a:r>
            <a:r>
              <a:rPr lang="fr-FR" b="1" dirty="0" smtClean="0">
                <a:solidFill>
                  <a:srgbClr val="1F497D"/>
                </a:solidFill>
              </a:rPr>
              <a:t>"  </a:t>
            </a:r>
            <a:r>
              <a:rPr lang="fr-FR" b="1" dirty="0">
                <a:solidFill>
                  <a:srgbClr val="1F497D"/>
                </a:solidFill>
              </a:rPr>
              <a:t>value="votre nom" </a:t>
            </a:r>
            <a:endParaRPr lang="fr-FR" b="1" dirty="0" smtClean="0">
              <a:solidFill>
                <a:srgbClr val="1F497D"/>
              </a:solidFill>
            </a:endParaRPr>
          </a:p>
          <a:p>
            <a:r>
              <a:rPr lang="fr-FR" b="1" dirty="0">
                <a:solidFill>
                  <a:schemeClr val="tx1"/>
                </a:solidFill>
              </a:rPr>
              <a:t> </a:t>
            </a:r>
            <a:r>
              <a:rPr lang="fr-FR" b="1" dirty="0" smtClean="0">
                <a:solidFill>
                  <a:schemeClr val="tx1"/>
                </a:solidFill>
              </a:rPr>
              <a:t>              </a:t>
            </a:r>
            <a:r>
              <a:rPr lang="fr-FR" dirty="0" smtClean="0">
                <a:solidFill>
                  <a:schemeClr val="tx1"/>
                </a:solidFill>
              </a:rPr>
              <a:t> size="40" </a:t>
            </a:r>
            <a:r>
              <a:rPr lang="fr-FR" dirty="0" err="1" smtClean="0">
                <a:solidFill>
                  <a:schemeClr val="tx1"/>
                </a:solidFill>
              </a:rPr>
              <a:t>maxlength</a:t>
            </a:r>
            <a:r>
              <a:rPr lang="fr-FR" dirty="0" smtClean="0">
                <a:solidFill>
                  <a:schemeClr val="tx1"/>
                </a:solidFill>
              </a:rPr>
              <a:t>="150" </a:t>
            </a:r>
            <a:r>
              <a:rPr lang="fr-FR" b="1" dirty="0" smtClean="0">
                <a:solidFill>
                  <a:schemeClr val="tx1"/>
                </a:solidFill>
              </a:rPr>
              <a:t>/</a:t>
            </a:r>
            <a:r>
              <a:rPr lang="fr-FR" b="1" dirty="0">
                <a:solidFill>
                  <a:schemeClr val="tx1"/>
                </a:solidFill>
              </a:rPr>
              <a:t>&gt; </a:t>
            </a:r>
            <a:r>
              <a:rPr lang="fr-FR" dirty="0">
                <a:solidFill>
                  <a:schemeClr val="tx1"/>
                </a:solidFill>
              </a:rPr>
              <a:t> &lt;</a:t>
            </a:r>
            <a:r>
              <a:rPr lang="fr-FR" dirty="0" err="1">
                <a:solidFill>
                  <a:schemeClr val="tx1"/>
                </a:solidFill>
              </a:rPr>
              <a:t>br</a:t>
            </a:r>
            <a:r>
              <a:rPr lang="fr-FR" dirty="0">
                <a:solidFill>
                  <a:schemeClr val="tx1"/>
                </a:solidFill>
              </a:rPr>
              <a:t>/</a:t>
            </a:r>
            <a:r>
              <a:rPr lang="fr-FR" dirty="0" smtClean="0">
                <a:solidFill>
                  <a:schemeClr val="tx1"/>
                </a:solidFill>
              </a:rPr>
              <a:t>&gt;</a:t>
            </a: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3645024"/>
            <a:ext cx="4940300" cy="29845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3779912" y="3789040"/>
            <a:ext cx="5256584" cy="25853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dirty="0" smtClean="0"/>
              <a:t>… </a:t>
            </a:r>
          </a:p>
          <a:p>
            <a:r>
              <a:rPr lang="fr-FR" b="1" dirty="0" smtClean="0"/>
              <a:t>&lt;</a:t>
            </a:r>
            <a:r>
              <a:rPr lang="fr-FR" b="1" dirty="0"/>
              <a:t>?</a:t>
            </a:r>
            <a:r>
              <a:rPr lang="fr-FR" b="1" dirty="0" err="1"/>
              <a:t>php</a:t>
            </a:r>
            <a:r>
              <a:rPr lang="fr-FR" b="1" dirty="0"/>
              <a:t> </a:t>
            </a:r>
          </a:p>
          <a:p>
            <a:r>
              <a:rPr lang="fr-FR" b="1" dirty="0"/>
              <a:t> </a:t>
            </a:r>
            <a:r>
              <a:rPr lang="fr-FR" b="1" dirty="0" smtClean="0"/>
              <a:t>  </a:t>
            </a:r>
            <a:r>
              <a:rPr lang="fr-FR" b="1" dirty="0" smtClean="0">
                <a:solidFill>
                  <a:srgbClr val="1F497D"/>
                </a:solidFill>
              </a:rPr>
              <a:t>$</a:t>
            </a:r>
            <a:r>
              <a:rPr lang="fr-FR" b="1" dirty="0">
                <a:solidFill>
                  <a:srgbClr val="1F497D"/>
                </a:solidFill>
              </a:rPr>
              <a:t>nom = $_POST["</a:t>
            </a:r>
            <a:r>
              <a:rPr lang="fr-FR" b="1" dirty="0" err="1">
                <a:solidFill>
                  <a:srgbClr val="1F497D"/>
                </a:solidFill>
              </a:rPr>
              <a:t>nomClient</a:t>
            </a:r>
            <a:r>
              <a:rPr lang="fr-FR" b="1" dirty="0">
                <a:solidFill>
                  <a:srgbClr val="1F497D"/>
                </a:solidFill>
              </a:rPr>
              <a:t>"];</a:t>
            </a:r>
          </a:p>
          <a:p>
            <a:r>
              <a:rPr lang="fr-FR" b="1" dirty="0"/>
              <a:t> </a:t>
            </a:r>
            <a:r>
              <a:rPr lang="fr-FR" b="1" dirty="0" smtClean="0"/>
              <a:t>  $</a:t>
            </a:r>
            <a:r>
              <a:rPr lang="fr-FR" b="1" dirty="0"/>
              <a:t>op =  </a:t>
            </a:r>
            <a:r>
              <a:rPr lang="fr-FR" b="1" dirty="0">
                <a:solidFill>
                  <a:srgbClr val="1F497D"/>
                </a:solidFill>
              </a:rPr>
              <a:t>$_POST</a:t>
            </a:r>
            <a:r>
              <a:rPr lang="fr-FR" b="1" dirty="0"/>
              <a:t>["</a:t>
            </a:r>
            <a:r>
              <a:rPr lang="fr-FR" b="1" dirty="0" err="1"/>
              <a:t>opinionClient</a:t>
            </a:r>
            <a:r>
              <a:rPr lang="fr-FR" b="1" dirty="0"/>
              <a:t>"];</a:t>
            </a:r>
          </a:p>
          <a:p>
            <a:r>
              <a:rPr lang="fr-FR" b="1" dirty="0"/>
              <a:t> </a:t>
            </a:r>
            <a:r>
              <a:rPr lang="fr-FR" b="1" dirty="0" smtClean="0"/>
              <a:t>  $</a:t>
            </a:r>
            <a:r>
              <a:rPr lang="fr-FR" b="1" dirty="0" err="1"/>
              <a:t>prod</a:t>
            </a:r>
            <a:r>
              <a:rPr lang="fr-FR" b="1" dirty="0"/>
              <a:t> = </a:t>
            </a:r>
            <a:r>
              <a:rPr lang="fr-FR" b="1" dirty="0">
                <a:solidFill>
                  <a:srgbClr val="1F497D"/>
                </a:solidFill>
              </a:rPr>
              <a:t>$_POST</a:t>
            </a:r>
            <a:r>
              <a:rPr lang="fr-FR" b="1" dirty="0"/>
              <a:t>["produit"]</a:t>
            </a:r>
            <a:r>
              <a:rPr lang="fr-FR" b="1" dirty="0" smtClean="0"/>
              <a:t>;</a:t>
            </a:r>
            <a:endParaRPr lang="fr-FR" b="1" dirty="0"/>
          </a:p>
          <a:p>
            <a:r>
              <a:rPr lang="fr-FR" dirty="0"/>
              <a:t> </a:t>
            </a:r>
            <a:r>
              <a:rPr lang="fr-FR" i="1" dirty="0"/>
              <a:t> </a:t>
            </a:r>
            <a:r>
              <a:rPr lang="fr-FR" i="1" dirty="0" err="1" smtClean="0"/>
              <a:t>echo</a:t>
            </a:r>
            <a:r>
              <a:rPr lang="fr-FR" i="1" dirty="0" smtClean="0"/>
              <a:t> </a:t>
            </a:r>
            <a:r>
              <a:rPr lang="fr-FR" i="1" dirty="0"/>
              <a:t>"&lt;p&gt;Merci de votre participation, </a:t>
            </a:r>
            <a:r>
              <a:rPr lang="fr-FR" b="1" i="1" dirty="0"/>
              <a:t>$nom </a:t>
            </a:r>
            <a:r>
              <a:rPr lang="fr-FR" i="1" dirty="0"/>
              <a:t>! &lt;/p&gt;";</a:t>
            </a:r>
          </a:p>
          <a:p>
            <a:r>
              <a:rPr lang="fr-FR" i="1" dirty="0"/>
              <a:t>  </a:t>
            </a:r>
            <a:r>
              <a:rPr lang="fr-FR" i="1" dirty="0" err="1"/>
              <a:t>echo</a:t>
            </a:r>
            <a:r>
              <a:rPr lang="fr-FR" i="1" dirty="0"/>
              <a:t> "&lt;p&gt;Votre produit est : &lt;i&gt; </a:t>
            </a:r>
            <a:r>
              <a:rPr lang="fr-FR" b="1" i="1" dirty="0"/>
              <a:t>$</a:t>
            </a:r>
            <a:r>
              <a:rPr lang="fr-FR" b="1" i="1" dirty="0" err="1"/>
              <a:t>prod</a:t>
            </a:r>
            <a:r>
              <a:rPr lang="fr-FR" b="1" i="1" dirty="0"/>
              <a:t> </a:t>
            </a:r>
            <a:r>
              <a:rPr lang="fr-FR" i="1" dirty="0"/>
              <a:t>&lt;/i&gt; &lt;/p&gt;";</a:t>
            </a:r>
          </a:p>
          <a:p>
            <a:r>
              <a:rPr lang="fr-FR" i="1" dirty="0"/>
              <a:t>  </a:t>
            </a:r>
            <a:r>
              <a:rPr lang="fr-FR" i="1" dirty="0" err="1"/>
              <a:t>echo</a:t>
            </a:r>
            <a:r>
              <a:rPr lang="fr-FR" i="1" dirty="0"/>
              <a:t> "&lt;p&gt; Votre opinion est : &lt;i&gt; </a:t>
            </a:r>
            <a:r>
              <a:rPr lang="fr-FR" b="1" i="1" dirty="0"/>
              <a:t>$op </a:t>
            </a:r>
            <a:r>
              <a:rPr lang="fr-FR" i="1" dirty="0"/>
              <a:t>&lt;/i&gt; &lt;/p&gt;";</a:t>
            </a:r>
          </a:p>
          <a:p>
            <a:r>
              <a:rPr lang="fr-FR" dirty="0"/>
              <a:t>?&gt; </a:t>
            </a:r>
          </a:p>
        </p:txBody>
      </p:sp>
      <p:cxnSp>
        <p:nvCxnSpPr>
          <p:cNvPr id="11" name="Connecteur droit avec flèche 10"/>
          <p:cNvCxnSpPr/>
          <p:nvPr/>
        </p:nvCxnSpPr>
        <p:spPr>
          <a:xfrm>
            <a:off x="755576" y="3284984"/>
            <a:ext cx="936104" cy="5760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64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/>
          <a:lstStyle/>
          <a:p>
            <a:r>
              <a:rPr lang="fr-FR" dirty="0"/>
              <a:t>Communication C/S </a:t>
            </a:r>
            <a:r>
              <a:rPr lang="fr-FR"/>
              <a:t>: </a:t>
            </a:r>
            <a:r>
              <a:rPr lang="fr-FR" smtClean="0"/>
              <a:t>POST  - HTML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4525963"/>
          </a:xfrm>
        </p:spPr>
        <p:txBody>
          <a:bodyPr/>
          <a:lstStyle/>
          <a:p>
            <a:r>
              <a:rPr lang="fr-FR" dirty="0" smtClean="0"/>
              <a:t>Exemple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9BE58-7793-45FF-A067-2A41621469A2}" type="slidenum">
              <a:rPr lang="fr-FR" smtClean="0"/>
              <a:pPr/>
              <a:t>24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b="35793"/>
          <a:stretch/>
        </p:blipFill>
        <p:spPr>
          <a:xfrm>
            <a:off x="611560" y="1988840"/>
            <a:ext cx="7213600" cy="419946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2483768" y="764704"/>
            <a:ext cx="6570984" cy="221599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36000" tIns="0" rIns="0" bIns="0">
            <a:spAutoFit/>
          </a:bodyPr>
          <a:lstStyle/>
          <a:p>
            <a:r>
              <a:rPr lang="fr-FR" b="1" dirty="0">
                <a:solidFill>
                  <a:srgbClr val="1F497D"/>
                </a:solidFill>
              </a:rPr>
              <a:t>&lt;</a:t>
            </a:r>
            <a:r>
              <a:rPr lang="fr-FR" b="1" dirty="0" err="1">
                <a:solidFill>
                  <a:srgbClr val="1F497D"/>
                </a:solidFill>
              </a:rPr>
              <a:t>form</a:t>
            </a:r>
            <a:r>
              <a:rPr lang="fr-FR" b="1" dirty="0">
                <a:solidFill>
                  <a:srgbClr val="1F497D"/>
                </a:solidFill>
              </a:rPr>
              <a:t> </a:t>
            </a:r>
            <a:r>
              <a:rPr lang="fr-FR" b="1" dirty="0" err="1">
                <a:solidFill>
                  <a:srgbClr val="1F497D"/>
                </a:solidFill>
              </a:rPr>
              <a:t>name</a:t>
            </a:r>
            <a:r>
              <a:rPr lang="fr-FR" b="1" dirty="0" smtClean="0">
                <a:solidFill>
                  <a:srgbClr val="1F497D"/>
                </a:solidFill>
              </a:rPr>
              <a:t>="…" </a:t>
            </a:r>
            <a:r>
              <a:rPr lang="fr-FR" b="1" dirty="0">
                <a:solidFill>
                  <a:srgbClr val="1F497D"/>
                </a:solidFill>
              </a:rPr>
              <a:t>action="coursPHP-9.php" </a:t>
            </a:r>
            <a:r>
              <a:rPr lang="fr-FR" b="1" dirty="0" err="1">
                <a:solidFill>
                  <a:srgbClr val="1F497D"/>
                </a:solidFill>
              </a:rPr>
              <a:t>method</a:t>
            </a:r>
            <a:r>
              <a:rPr lang="fr-FR" b="1" dirty="0">
                <a:solidFill>
                  <a:srgbClr val="1F497D"/>
                </a:solidFill>
              </a:rPr>
              <a:t>="POST"&gt;</a:t>
            </a:r>
          </a:p>
          <a:p>
            <a:r>
              <a:rPr lang="fr-FR" b="1" dirty="0" smtClean="0">
                <a:solidFill>
                  <a:srgbClr val="1F497D"/>
                </a:solidFill>
              </a:rPr>
              <a:t>&lt;</a:t>
            </a:r>
            <a:r>
              <a:rPr lang="fr-FR" b="1" dirty="0" err="1" smtClean="0">
                <a:solidFill>
                  <a:srgbClr val="1F497D"/>
                </a:solidFill>
              </a:rPr>
              <a:t>fieldset</a:t>
            </a:r>
            <a:r>
              <a:rPr lang="fr-FR" b="1" dirty="0" smtClean="0">
                <a:solidFill>
                  <a:srgbClr val="1F497D"/>
                </a:solidFill>
              </a:rPr>
              <a:t>&gt;</a:t>
            </a:r>
          </a:p>
          <a:p>
            <a:r>
              <a:rPr lang="fr-FR" dirty="0"/>
              <a:t> </a:t>
            </a:r>
            <a:r>
              <a:rPr lang="fr-FR" dirty="0" smtClean="0"/>
              <a:t>  </a:t>
            </a:r>
            <a:r>
              <a:rPr lang="fr-FR" b="1" dirty="0" smtClean="0"/>
              <a:t>&lt;</a:t>
            </a:r>
            <a:r>
              <a:rPr lang="fr-FR" b="1" dirty="0" err="1"/>
              <a:t>legend</a:t>
            </a:r>
            <a:r>
              <a:rPr lang="fr-FR" b="1" dirty="0"/>
              <a:t>&gt;</a:t>
            </a:r>
            <a:r>
              <a:rPr lang="fr-FR" dirty="0"/>
              <a:t>Vos données </a:t>
            </a:r>
            <a:r>
              <a:rPr lang="fr-FR" b="1" dirty="0"/>
              <a:t>&lt;/</a:t>
            </a:r>
            <a:r>
              <a:rPr lang="fr-FR" b="1" dirty="0" err="1"/>
              <a:t>legend</a:t>
            </a:r>
            <a:r>
              <a:rPr lang="fr-FR" b="1" dirty="0"/>
              <a:t>&gt;</a:t>
            </a:r>
          </a:p>
          <a:p>
            <a:r>
              <a:rPr lang="fr-FR" dirty="0" smtClean="0"/>
              <a:t>   &lt;</a:t>
            </a:r>
            <a:r>
              <a:rPr lang="fr-FR" dirty="0"/>
              <a:t>label </a:t>
            </a:r>
            <a:r>
              <a:rPr lang="fr-FR" dirty="0" smtClean="0"/>
              <a:t>&gt;…&lt;</a:t>
            </a:r>
            <a:r>
              <a:rPr lang="fr-FR" dirty="0"/>
              <a:t>/label</a:t>
            </a:r>
            <a:r>
              <a:rPr lang="fr-FR" dirty="0" smtClean="0"/>
              <a:t>&gt;  &lt;</a:t>
            </a:r>
            <a:r>
              <a:rPr lang="fr-FR" b="1" dirty="0">
                <a:solidFill>
                  <a:srgbClr val="1F497D"/>
                </a:solidFill>
              </a:rPr>
              <a:t>input type="</a:t>
            </a:r>
            <a:r>
              <a:rPr lang="fr-FR" b="1" dirty="0" err="1">
                <a:solidFill>
                  <a:srgbClr val="1F497D"/>
                </a:solidFill>
              </a:rPr>
              <a:t>text</a:t>
            </a:r>
            <a:r>
              <a:rPr lang="fr-FR" b="1" dirty="0">
                <a:solidFill>
                  <a:srgbClr val="1F497D"/>
                </a:solidFill>
              </a:rPr>
              <a:t>" </a:t>
            </a:r>
            <a:r>
              <a:rPr lang="fr-FR" b="1" dirty="0" err="1">
                <a:solidFill>
                  <a:srgbClr val="1F497D"/>
                </a:solidFill>
              </a:rPr>
              <a:t>name</a:t>
            </a:r>
            <a:r>
              <a:rPr lang="fr-FR" b="1" dirty="0">
                <a:solidFill>
                  <a:srgbClr val="1F497D"/>
                </a:solidFill>
              </a:rPr>
              <a:t>="nom" </a:t>
            </a:r>
            <a:r>
              <a:rPr lang="fr-FR" dirty="0" smtClean="0"/>
              <a:t>…  </a:t>
            </a:r>
            <a:r>
              <a:rPr lang="fr-FR" dirty="0"/>
              <a:t>/</a:t>
            </a:r>
            <a:r>
              <a:rPr lang="fr-FR" dirty="0" smtClean="0"/>
              <a:t>&gt; &lt;</a:t>
            </a:r>
            <a:r>
              <a:rPr lang="fr-FR" dirty="0" err="1"/>
              <a:t>br</a:t>
            </a:r>
            <a:r>
              <a:rPr lang="fr-FR" dirty="0"/>
              <a:t>/&gt;</a:t>
            </a:r>
          </a:p>
          <a:p>
            <a:r>
              <a:rPr lang="fr-FR" dirty="0" smtClean="0"/>
              <a:t>   &lt;</a:t>
            </a:r>
            <a:r>
              <a:rPr lang="fr-FR" dirty="0"/>
              <a:t>label </a:t>
            </a:r>
            <a:r>
              <a:rPr lang="fr-FR" dirty="0" smtClean="0"/>
              <a:t>&gt;…&lt;</a:t>
            </a:r>
            <a:r>
              <a:rPr lang="fr-FR" dirty="0"/>
              <a:t>/label</a:t>
            </a:r>
            <a:r>
              <a:rPr lang="fr-FR" dirty="0" smtClean="0"/>
              <a:t>&gt;  </a:t>
            </a:r>
            <a:r>
              <a:rPr lang="fr-FR" dirty="0"/>
              <a:t>&lt;</a:t>
            </a:r>
            <a:r>
              <a:rPr lang="fr-FR" b="1" dirty="0">
                <a:solidFill>
                  <a:srgbClr val="1F497D"/>
                </a:solidFill>
              </a:rPr>
              <a:t>input type="email" </a:t>
            </a:r>
            <a:r>
              <a:rPr lang="fr-FR" b="1" dirty="0" err="1">
                <a:solidFill>
                  <a:srgbClr val="1F497D"/>
                </a:solidFill>
              </a:rPr>
              <a:t>name</a:t>
            </a:r>
            <a:r>
              <a:rPr lang="fr-FR" b="1" dirty="0">
                <a:solidFill>
                  <a:srgbClr val="1F497D"/>
                </a:solidFill>
              </a:rPr>
              <a:t>="</a:t>
            </a:r>
            <a:r>
              <a:rPr lang="fr-FR" b="1" dirty="0" smtClean="0">
                <a:solidFill>
                  <a:srgbClr val="1F497D"/>
                </a:solidFill>
              </a:rPr>
              <a:t>email"</a:t>
            </a:r>
            <a:r>
              <a:rPr lang="fr-FR" b="1" dirty="0" smtClean="0"/>
              <a:t>… </a:t>
            </a:r>
            <a:r>
              <a:rPr lang="fr-FR" dirty="0" smtClean="0"/>
              <a:t>/&gt;&lt;</a:t>
            </a:r>
            <a:r>
              <a:rPr lang="fr-FR" dirty="0" err="1"/>
              <a:t>br</a:t>
            </a:r>
            <a:r>
              <a:rPr lang="fr-FR" dirty="0"/>
              <a:t>/</a:t>
            </a:r>
            <a:r>
              <a:rPr lang="fr-FR" dirty="0" smtClean="0"/>
              <a:t>&gt;  </a:t>
            </a:r>
          </a:p>
          <a:p>
            <a:r>
              <a:rPr lang="fr-FR" b="1" dirty="0" smtClean="0">
                <a:solidFill>
                  <a:srgbClr val="1F497D"/>
                </a:solidFill>
              </a:rPr>
              <a:t>  &lt;</a:t>
            </a:r>
            <a:r>
              <a:rPr lang="fr-FR" b="1" dirty="0">
                <a:solidFill>
                  <a:srgbClr val="1F497D"/>
                </a:solidFill>
              </a:rPr>
              <a:t>input type="radio" </a:t>
            </a:r>
            <a:r>
              <a:rPr lang="fr-FR" b="1" u="sng" dirty="0" err="1">
                <a:solidFill>
                  <a:srgbClr val="1F497D"/>
                </a:solidFill>
              </a:rPr>
              <a:t>name</a:t>
            </a:r>
            <a:r>
              <a:rPr lang="fr-FR" b="1" u="sng" dirty="0">
                <a:solidFill>
                  <a:srgbClr val="1F497D"/>
                </a:solidFill>
              </a:rPr>
              <a:t>="sexe</a:t>
            </a:r>
            <a:r>
              <a:rPr lang="fr-FR" b="1" dirty="0">
                <a:solidFill>
                  <a:srgbClr val="1F497D"/>
                </a:solidFill>
              </a:rPr>
              <a:t>" value="Homme" /</a:t>
            </a:r>
            <a:r>
              <a:rPr lang="fr-FR" b="1" dirty="0" smtClean="0">
                <a:solidFill>
                  <a:srgbClr val="1F497D"/>
                </a:solidFill>
              </a:rPr>
              <a:t>&gt;</a:t>
            </a:r>
            <a:r>
              <a:rPr lang="fr-FR" dirty="0" smtClean="0"/>
              <a:t>Homme </a:t>
            </a:r>
            <a:endParaRPr lang="fr-FR" dirty="0"/>
          </a:p>
          <a:p>
            <a:r>
              <a:rPr lang="fr-FR" dirty="0"/>
              <a:t> </a:t>
            </a:r>
            <a:r>
              <a:rPr lang="fr-FR" dirty="0" smtClean="0"/>
              <a:t> </a:t>
            </a:r>
            <a:r>
              <a:rPr lang="fr-FR" b="1" dirty="0" smtClean="0">
                <a:solidFill>
                  <a:srgbClr val="1F497D"/>
                </a:solidFill>
              </a:rPr>
              <a:t>&lt;</a:t>
            </a:r>
            <a:r>
              <a:rPr lang="fr-FR" b="1" dirty="0">
                <a:solidFill>
                  <a:srgbClr val="1F497D"/>
                </a:solidFill>
              </a:rPr>
              <a:t>input type="radio" </a:t>
            </a:r>
            <a:r>
              <a:rPr lang="fr-FR" b="1" u="sng" dirty="0" err="1">
                <a:solidFill>
                  <a:srgbClr val="1F497D"/>
                </a:solidFill>
              </a:rPr>
              <a:t>name</a:t>
            </a:r>
            <a:r>
              <a:rPr lang="fr-FR" b="1" u="sng" dirty="0">
                <a:solidFill>
                  <a:srgbClr val="1F497D"/>
                </a:solidFill>
              </a:rPr>
              <a:t>="sexe</a:t>
            </a:r>
            <a:r>
              <a:rPr lang="fr-FR" b="1" dirty="0">
                <a:solidFill>
                  <a:srgbClr val="1F497D"/>
                </a:solidFill>
              </a:rPr>
              <a:t>" value="Femme" /&gt; </a:t>
            </a:r>
            <a:r>
              <a:rPr lang="fr-FR" dirty="0" smtClean="0"/>
              <a:t>Femme&lt;</a:t>
            </a:r>
            <a:r>
              <a:rPr lang="fr-FR" dirty="0" err="1" smtClean="0"/>
              <a:t>br</a:t>
            </a:r>
            <a:r>
              <a:rPr lang="fr-FR" dirty="0" smtClean="0"/>
              <a:t>/</a:t>
            </a:r>
            <a:r>
              <a:rPr lang="fr-FR" dirty="0"/>
              <a:t>&gt;</a:t>
            </a:r>
          </a:p>
          <a:p>
            <a:r>
              <a:rPr lang="fr-FR" b="1" dirty="0"/>
              <a:t> </a:t>
            </a:r>
            <a:r>
              <a:rPr lang="fr-FR" b="1" dirty="0" smtClean="0"/>
              <a:t>&lt;</a:t>
            </a:r>
            <a:r>
              <a:rPr lang="fr-FR" b="1" dirty="0"/>
              <a:t>/</a:t>
            </a:r>
            <a:r>
              <a:rPr lang="fr-FR" b="1" dirty="0" err="1"/>
              <a:t>fieldset</a:t>
            </a:r>
            <a:r>
              <a:rPr lang="fr-FR" b="1" dirty="0"/>
              <a:t>&gt;</a:t>
            </a:r>
          </a:p>
        </p:txBody>
      </p:sp>
      <p:cxnSp>
        <p:nvCxnSpPr>
          <p:cNvPr id="11" name="Connecteur en angle 10"/>
          <p:cNvCxnSpPr>
            <a:stCxn id="9" idx="1"/>
          </p:cNvCxnSpPr>
          <p:nvPr/>
        </p:nvCxnSpPr>
        <p:spPr>
          <a:xfrm rot="10800000" flipV="1">
            <a:off x="1331640" y="1872700"/>
            <a:ext cx="1152128" cy="836220"/>
          </a:xfrm>
          <a:prstGeom prst="bentConnector3">
            <a:avLst>
              <a:gd name="adj1" fmla="val 97032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139952" y="3829104"/>
            <a:ext cx="4896544" cy="28623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b="1" dirty="0"/>
              <a:t>&lt;</a:t>
            </a:r>
            <a:r>
              <a:rPr lang="fr-FR" b="1" dirty="0" err="1">
                <a:solidFill>
                  <a:srgbClr val="1F497D"/>
                </a:solidFill>
              </a:rPr>
              <a:t>fieldset</a:t>
            </a:r>
            <a:r>
              <a:rPr lang="fr-FR" b="1" dirty="0" smtClean="0"/>
              <a:t>&gt;  </a:t>
            </a:r>
            <a:r>
              <a:rPr lang="fr-FR" b="1" dirty="0"/>
              <a:t>&lt;</a:t>
            </a:r>
            <a:r>
              <a:rPr lang="fr-FR" b="1" dirty="0" err="1"/>
              <a:t>legend</a:t>
            </a:r>
            <a:r>
              <a:rPr lang="fr-FR" b="1" dirty="0"/>
              <a:t>&gt;</a:t>
            </a:r>
            <a:r>
              <a:rPr lang="fr-FR" dirty="0"/>
              <a:t>Vos produits </a:t>
            </a:r>
            <a:r>
              <a:rPr lang="fr-FR" b="1" dirty="0"/>
              <a:t>&lt;/</a:t>
            </a:r>
            <a:r>
              <a:rPr lang="fr-FR" b="1" dirty="0" err="1"/>
              <a:t>legend</a:t>
            </a:r>
            <a:r>
              <a:rPr lang="fr-FR" b="1" dirty="0"/>
              <a:t>&gt;</a:t>
            </a:r>
          </a:p>
          <a:p>
            <a:r>
              <a:rPr lang="fr-FR" dirty="0"/>
              <a:t>   </a:t>
            </a:r>
            <a:r>
              <a:rPr lang="fr-FR" dirty="0" smtClean="0"/>
              <a:t>&lt;</a:t>
            </a:r>
            <a:r>
              <a:rPr lang="fr-FR" dirty="0"/>
              <a:t>label</a:t>
            </a:r>
            <a:r>
              <a:rPr lang="fr-FR" dirty="0" smtClean="0"/>
              <a:t>&gt;…&lt;</a:t>
            </a:r>
            <a:r>
              <a:rPr lang="fr-FR" dirty="0"/>
              <a:t>/label</a:t>
            </a:r>
            <a:r>
              <a:rPr lang="fr-FR" dirty="0" smtClean="0"/>
              <a:t>&gt;</a:t>
            </a:r>
          </a:p>
          <a:p>
            <a:r>
              <a:rPr lang="fr-FR" b="1" dirty="0">
                <a:solidFill>
                  <a:srgbClr val="1F497D"/>
                </a:solidFill>
              </a:rPr>
              <a:t> </a:t>
            </a:r>
            <a:r>
              <a:rPr lang="fr-FR" b="1" dirty="0" smtClean="0">
                <a:solidFill>
                  <a:srgbClr val="1F497D"/>
                </a:solidFill>
              </a:rPr>
              <a:t>  &lt;select </a:t>
            </a:r>
            <a:r>
              <a:rPr lang="fr-FR" b="1" dirty="0" err="1" smtClean="0">
                <a:solidFill>
                  <a:srgbClr val="1F497D"/>
                </a:solidFill>
              </a:rPr>
              <a:t>name</a:t>
            </a:r>
            <a:r>
              <a:rPr lang="fr-FR" b="1" dirty="0" smtClean="0">
                <a:solidFill>
                  <a:srgbClr val="1F497D"/>
                </a:solidFill>
              </a:rPr>
              <a:t>="produit"&gt;</a:t>
            </a:r>
            <a:endParaRPr lang="fr-FR" b="1" dirty="0">
              <a:solidFill>
                <a:srgbClr val="1F497D"/>
              </a:solidFill>
            </a:endParaRPr>
          </a:p>
          <a:p>
            <a:r>
              <a:rPr lang="fr-FR" b="1" dirty="0" smtClean="0"/>
              <a:t>       &lt;</a:t>
            </a:r>
            <a:r>
              <a:rPr lang="fr-FR" b="1" dirty="0"/>
              <a:t>option value="</a:t>
            </a:r>
            <a:r>
              <a:rPr lang="fr-FR" b="1" dirty="0" err="1"/>
              <a:t>SuperKdo</a:t>
            </a:r>
            <a:r>
              <a:rPr lang="fr-FR" b="1" dirty="0"/>
              <a:t>"</a:t>
            </a:r>
            <a:r>
              <a:rPr lang="fr-FR" b="1" dirty="0" smtClean="0"/>
              <a:t>&gt;…&lt;</a:t>
            </a:r>
            <a:r>
              <a:rPr lang="fr-FR" b="1" dirty="0"/>
              <a:t>/option</a:t>
            </a:r>
            <a:r>
              <a:rPr lang="fr-FR" b="1" dirty="0" smtClean="0"/>
              <a:t>&gt;</a:t>
            </a:r>
          </a:p>
          <a:p>
            <a:r>
              <a:rPr lang="fr-FR" b="1" dirty="0" smtClean="0">
                <a:solidFill>
                  <a:srgbClr val="1F497D"/>
                </a:solidFill>
              </a:rPr>
              <a:t>&lt;</a:t>
            </a:r>
            <a:r>
              <a:rPr lang="fr-FR" b="1" dirty="0">
                <a:solidFill>
                  <a:srgbClr val="1F497D"/>
                </a:solidFill>
              </a:rPr>
              <a:t>option value="</a:t>
            </a:r>
            <a:r>
              <a:rPr lang="fr-FR" b="1" dirty="0" err="1">
                <a:solidFill>
                  <a:srgbClr val="1F497D"/>
                </a:solidFill>
              </a:rPr>
              <a:t>MegaTruc</a:t>
            </a:r>
            <a:r>
              <a:rPr lang="fr-FR" b="1" dirty="0">
                <a:solidFill>
                  <a:srgbClr val="1F497D"/>
                </a:solidFill>
              </a:rPr>
              <a:t>"</a:t>
            </a:r>
            <a:r>
              <a:rPr lang="fr-FR" b="1" dirty="0" smtClean="0">
                <a:solidFill>
                  <a:srgbClr val="1F497D"/>
                </a:solidFill>
              </a:rPr>
              <a:t>&gt; </a:t>
            </a:r>
            <a:r>
              <a:rPr lang="fr-FR" b="1" dirty="0" err="1" smtClean="0">
                <a:solidFill>
                  <a:srgbClr val="1F497D"/>
                </a:solidFill>
              </a:rPr>
              <a:t>Mega</a:t>
            </a:r>
            <a:r>
              <a:rPr lang="fr-FR" b="1" dirty="0" smtClean="0">
                <a:solidFill>
                  <a:srgbClr val="1F497D"/>
                </a:solidFill>
              </a:rPr>
              <a:t> Truc&lt;</a:t>
            </a:r>
            <a:r>
              <a:rPr lang="fr-FR" b="1" dirty="0">
                <a:solidFill>
                  <a:srgbClr val="1F497D"/>
                </a:solidFill>
              </a:rPr>
              <a:t>/option&gt;</a:t>
            </a:r>
          </a:p>
          <a:p>
            <a:r>
              <a:rPr lang="fr-FR" b="1" dirty="0"/>
              <a:t>       </a:t>
            </a:r>
            <a:r>
              <a:rPr lang="fr-FR" b="1" dirty="0" smtClean="0"/>
              <a:t>&lt;</a:t>
            </a:r>
            <a:r>
              <a:rPr lang="fr-FR" b="1" dirty="0"/>
              <a:t>option value="</a:t>
            </a:r>
            <a:r>
              <a:rPr lang="fr-FR" b="1" dirty="0" err="1"/>
              <a:t>BabyFun</a:t>
            </a:r>
            <a:r>
              <a:rPr lang="fr-FR" b="1" dirty="0"/>
              <a:t>"</a:t>
            </a:r>
            <a:r>
              <a:rPr lang="fr-FR" b="1" dirty="0" smtClean="0"/>
              <a:t>&gt; … &lt;</a:t>
            </a:r>
            <a:r>
              <a:rPr lang="fr-FR" b="1" dirty="0"/>
              <a:t>/option&gt;</a:t>
            </a:r>
          </a:p>
          <a:p>
            <a:r>
              <a:rPr lang="fr-FR" dirty="0" smtClean="0"/>
              <a:t>   </a:t>
            </a:r>
            <a:r>
              <a:rPr lang="fr-FR" b="1" dirty="0" smtClean="0">
                <a:solidFill>
                  <a:srgbClr val="1F497D"/>
                </a:solidFill>
              </a:rPr>
              <a:t>&lt;</a:t>
            </a:r>
            <a:r>
              <a:rPr lang="fr-FR" b="1" dirty="0">
                <a:solidFill>
                  <a:srgbClr val="1F497D"/>
                </a:solidFill>
              </a:rPr>
              <a:t>/select</a:t>
            </a:r>
            <a:r>
              <a:rPr lang="fr-FR" b="1" dirty="0" smtClean="0">
                <a:solidFill>
                  <a:srgbClr val="1F497D"/>
                </a:solidFill>
              </a:rPr>
              <a:t>&gt; </a:t>
            </a:r>
            <a:r>
              <a:rPr lang="fr-FR" dirty="0" smtClean="0"/>
              <a:t>&lt;</a:t>
            </a:r>
            <a:r>
              <a:rPr lang="fr-FR" dirty="0" err="1"/>
              <a:t>br</a:t>
            </a:r>
            <a:r>
              <a:rPr lang="fr-FR" dirty="0"/>
              <a:t>/&gt;</a:t>
            </a:r>
          </a:p>
          <a:p>
            <a:r>
              <a:rPr lang="fr-FR" dirty="0" smtClean="0"/>
              <a:t>   &lt;</a:t>
            </a:r>
            <a:r>
              <a:rPr lang="fr-FR" dirty="0"/>
              <a:t>label</a:t>
            </a:r>
            <a:r>
              <a:rPr lang="fr-FR" dirty="0" smtClean="0"/>
              <a:t>&gt;…&lt;</a:t>
            </a:r>
            <a:r>
              <a:rPr lang="fr-FR" dirty="0"/>
              <a:t>/label&gt;</a:t>
            </a:r>
          </a:p>
          <a:p>
            <a:r>
              <a:rPr lang="fr-FR" dirty="0"/>
              <a:t>  </a:t>
            </a:r>
            <a:r>
              <a:rPr lang="fr-FR" b="1" dirty="0">
                <a:solidFill>
                  <a:srgbClr val="1F497D"/>
                </a:solidFill>
              </a:rPr>
              <a:t> </a:t>
            </a:r>
            <a:r>
              <a:rPr lang="fr-FR" b="1" dirty="0" smtClean="0">
                <a:solidFill>
                  <a:srgbClr val="1F497D"/>
                </a:solidFill>
              </a:rPr>
              <a:t> &lt;</a:t>
            </a:r>
            <a:r>
              <a:rPr lang="fr-FR" b="1" dirty="0" err="1">
                <a:solidFill>
                  <a:srgbClr val="1F497D"/>
                </a:solidFill>
              </a:rPr>
              <a:t>textarea</a:t>
            </a:r>
            <a:r>
              <a:rPr lang="fr-FR" b="1" dirty="0">
                <a:solidFill>
                  <a:srgbClr val="1F497D"/>
                </a:solidFill>
              </a:rPr>
              <a:t> </a:t>
            </a:r>
            <a:r>
              <a:rPr lang="fr-FR" b="1" dirty="0" err="1">
                <a:solidFill>
                  <a:srgbClr val="1F497D"/>
                </a:solidFill>
              </a:rPr>
              <a:t>name</a:t>
            </a:r>
            <a:r>
              <a:rPr lang="fr-FR" b="1" dirty="0">
                <a:solidFill>
                  <a:srgbClr val="1F497D"/>
                </a:solidFill>
              </a:rPr>
              <a:t>="opinion" </a:t>
            </a:r>
            <a:r>
              <a:rPr lang="fr-FR" b="1" dirty="0" smtClean="0">
                <a:solidFill>
                  <a:srgbClr val="1F497D"/>
                </a:solidFill>
              </a:rPr>
              <a:t>…  &gt; … </a:t>
            </a:r>
            <a:r>
              <a:rPr lang="fr-FR" b="1" dirty="0">
                <a:solidFill>
                  <a:srgbClr val="1F497D"/>
                </a:solidFill>
              </a:rPr>
              <a:t>&lt;/</a:t>
            </a:r>
            <a:r>
              <a:rPr lang="fr-FR" b="1" dirty="0" err="1">
                <a:solidFill>
                  <a:srgbClr val="1F497D"/>
                </a:solidFill>
              </a:rPr>
              <a:t>textarea</a:t>
            </a:r>
            <a:r>
              <a:rPr lang="fr-FR" b="1" dirty="0" smtClean="0">
                <a:solidFill>
                  <a:srgbClr val="1F497D"/>
                </a:solidFill>
              </a:rPr>
              <a:t>&gt; </a:t>
            </a:r>
            <a:r>
              <a:rPr lang="fr-FR" b="1" dirty="0" smtClean="0"/>
              <a:t>&lt;</a:t>
            </a:r>
            <a:r>
              <a:rPr lang="fr-FR" b="1" dirty="0"/>
              <a:t>/</a:t>
            </a:r>
            <a:r>
              <a:rPr lang="fr-FR" b="1" dirty="0" err="1" smtClean="0"/>
              <a:t>fieldset</a:t>
            </a:r>
            <a:r>
              <a:rPr lang="fr-FR" b="1" dirty="0"/>
              <a:t>&gt;</a:t>
            </a:r>
          </a:p>
        </p:txBody>
      </p:sp>
      <p:cxnSp>
        <p:nvCxnSpPr>
          <p:cNvPr id="15" name="Connecteur en angle 14"/>
          <p:cNvCxnSpPr>
            <a:stCxn id="13" idx="1"/>
          </p:cNvCxnSpPr>
          <p:nvPr/>
        </p:nvCxnSpPr>
        <p:spPr>
          <a:xfrm rot="10800000">
            <a:off x="3347864" y="5013176"/>
            <a:ext cx="792088" cy="247090"/>
          </a:xfrm>
          <a:prstGeom prst="bentConnector3">
            <a:avLst>
              <a:gd name="adj1" fmla="val 99170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66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/>
          <a:lstStyle/>
          <a:p>
            <a:r>
              <a:rPr lang="fr-FR" dirty="0"/>
              <a:t>Communication C/S </a:t>
            </a:r>
            <a:r>
              <a:rPr lang="fr-FR"/>
              <a:t>: </a:t>
            </a:r>
            <a:r>
              <a:rPr lang="fr-FR" smtClean="0"/>
              <a:t>POST - PHP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Exemple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r="27465" b="53657"/>
          <a:stretch/>
        </p:blipFill>
        <p:spPr>
          <a:xfrm>
            <a:off x="107504" y="2924944"/>
            <a:ext cx="5605313" cy="324709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3059832" y="1196752"/>
            <a:ext cx="6012160" cy="34163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tIns="0" rIns="0" bIns="0">
            <a:spAutoFit/>
          </a:bodyPr>
          <a:lstStyle/>
          <a:p>
            <a:r>
              <a:rPr lang="en-US" dirty="0" smtClean="0"/>
              <a:t>&lt;</a:t>
            </a:r>
            <a:r>
              <a:rPr lang="en-US" dirty="0"/>
              <a:t>body&gt;</a:t>
            </a:r>
          </a:p>
          <a:p>
            <a:r>
              <a:rPr lang="en-US" dirty="0"/>
              <a:t>  &lt;h1&gt;</a:t>
            </a:r>
            <a:r>
              <a:rPr lang="en-US" dirty="0" err="1"/>
              <a:t>Récapitulatif</a:t>
            </a:r>
            <a:r>
              <a:rPr lang="en-US" dirty="0"/>
              <a:t> &lt;/h1&gt;</a:t>
            </a:r>
          </a:p>
          <a:p>
            <a:r>
              <a:rPr lang="en-US" dirty="0"/>
              <a:t>  &lt;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  <a:p>
            <a:r>
              <a:rPr lang="en-US" b="1" dirty="0">
                <a:solidFill>
                  <a:srgbClr val="1F497D"/>
                </a:solidFill>
              </a:rPr>
              <a:t>&lt;?</a:t>
            </a:r>
            <a:r>
              <a:rPr lang="en-US" b="1" dirty="0" err="1">
                <a:solidFill>
                  <a:srgbClr val="1F497D"/>
                </a:solidFill>
              </a:rPr>
              <a:t>php</a:t>
            </a:r>
            <a:r>
              <a:rPr lang="en-US" b="1" dirty="0">
                <a:solidFill>
                  <a:srgbClr val="1F497D"/>
                </a:solidFill>
              </a:rPr>
              <a:t> </a:t>
            </a:r>
          </a:p>
          <a:p>
            <a:r>
              <a:rPr lang="en-US" b="1" dirty="0"/>
              <a:t>      </a:t>
            </a:r>
            <a:r>
              <a:rPr lang="en-US" b="1" dirty="0">
                <a:solidFill>
                  <a:srgbClr val="1F497D"/>
                </a:solidFill>
              </a:rPr>
              <a:t>echo</a:t>
            </a:r>
            <a:r>
              <a:rPr lang="en-US" b="1" dirty="0"/>
              <a:t> "&lt;li&gt; Nom : " . </a:t>
            </a:r>
            <a:r>
              <a:rPr lang="en-US" b="1" dirty="0">
                <a:solidFill>
                  <a:srgbClr val="1F497D"/>
                </a:solidFill>
              </a:rPr>
              <a:t>$_POST["nom"] </a:t>
            </a:r>
            <a:r>
              <a:rPr lang="en-US" b="1" dirty="0"/>
              <a:t>. "&lt;/li&gt;" ;</a:t>
            </a:r>
          </a:p>
          <a:p>
            <a:r>
              <a:rPr lang="en-US" b="1" dirty="0"/>
              <a:t>      </a:t>
            </a:r>
            <a:r>
              <a:rPr lang="en-US" b="1" dirty="0">
                <a:solidFill>
                  <a:srgbClr val="1F497D"/>
                </a:solidFill>
              </a:rPr>
              <a:t>echo</a:t>
            </a:r>
            <a:r>
              <a:rPr lang="en-US" b="1" dirty="0"/>
              <a:t> "&lt;li&gt; Email : " . </a:t>
            </a:r>
            <a:r>
              <a:rPr lang="en-US" b="1" dirty="0">
                <a:solidFill>
                  <a:srgbClr val="1F497D"/>
                </a:solidFill>
              </a:rPr>
              <a:t>$_POST["email"] </a:t>
            </a:r>
            <a:r>
              <a:rPr lang="en-US" b="1" dirty="0"/>
              <a:t>. "&lt;/li&gt;" ;</a:t>
            </a:r>
          </a:p>
          <a:p>
            <a:r>
              <a:rPr lang="en-US" b="1" dirty="0"/>
              <a:t>      </a:t>
            </a:r>
            <a:r>
              <a:rPr lang="en-US" b="1" dirty="0">
                <a:solidFill>
                  <a:srgbClr val="1F497D"/>
                </a:solidFill>
              </a:rPr>
              <a:t>echo</a:t>
            </a:r>
            <a:r>
              <a:rPr lang="en-US" b="1" dirty="0"/>
              <a:t> "&lt;li&gt; </a:t>
            </a:r>
            <a:r>
              <a:rPr lang="en-US" b="1" dirty="0" err="1"/>
              <a:t>Sexe</a:t>
            </a:r>
            <a:r>
              <a:rPr lang="en-US" b="1" dirty="0"/>
              <a:t> : " . </a:t>
            </a:r>
            <a:r>
              <a:rPr lang="en-US" b="1" dirty="0">
                <a:solidFill>
                  <a:srgbClr val="1F497D"/>
                </a:solidFill>
              </a:rPr>
              <a:t>$_POST["</a:t>
            </a:r>
            <a:r>
              <a:rPr lang="en-US" b="1" dirty="0" err="1">
                <a:solidFill>
                  <a:srgbClr val="1F497D"/>
                </a:solidFill>
              </a:rPr>
              <a:t>sexe</a:t>
            </a:r>
            <a:r>
              <a:rPr lang="en-US" b="1" dirty="0">
                <a:solidFill>
                  <a:srgbClr val="1F497D"/>
                </a:solidFill>
              </a:rPr>
              <a:t>"] </a:t>
            </a:r>
            <a:r>
              <a:rPr lang="en-US" b="1" dirty="0"/>
              <a:t>. "&lt;/li&gt;" ;</a:t>
            </a:r>
          </a:p>
          <a:p>
            <a:r>
              <a:rPr lang="en-US" b="1" dirty="0"/>
              <a:t>      </a:t>
            </a:r>
            <a:r>
              <a:rPr lang="en-US" b="1" dirty="0">
                <a:solidFill>
                  <a:srgbClr val="1F497D"/>
                </a:solidFill>
              </a:rPr>
              <a:t>echo</a:t>
            </a:r>
            <a:r>
              <a:rPr lang="en-US" b="1" dirty="0"/>
              <a:t> "&lt;li&gt; </a:t>
            </a:r>
            <a:r>
              <a:rPr lang="en-US" b="1" dirty="0" err="1"/>
              <a:t>Produit</a:t>
            </a:r>
            <a:r>
              <a:rPr lang="en-US" b="1" dirty="0"/>
              <a:t> </a:t>
            </a:r>
            <a:r>
              <a:rPr lang="en-US" b="1" dirty="0" err="1"/>
              <a:t>préféré</a:t>
            </a:r>
            <a:r>
              <a:rPr lang="en-US" b="1" dirty="0"/>
              <a:t> : " . </a:t>
            </a:r>
            <a:r>
              <a:rPr lang="en-US" b="1" dirty="0">
                <a:solidFill>
                  <a:srgbClr val="1F497D"/>
                </a:solidFill>
              </a:rPr>
              <a:t>$_POST["</a:t>
            </a:r>
            <a:r>
              <a:rPr lang="en-US" b="1" dirty="0" err="1">
                <a:solidFill>
                  <a:srgbClr val="1F497D"/>
                </a:solidFill>
              </a:rPr>
              <a:t>produit</a:t>
            </a:r>
            <a:r>
              <a:rPr lang="en-US" b="1" dirty="0">
                <a:solidFill>
                  <a:srgbClr val="1F497D"/>
                </a:solidFill>
              </a:rPr>
              <a:t>"] </a:t>
            </a:r>
            <a:r>
              <a:rPr lang="en-US" b="1" dirty="0"/>
              <a:t>. "&lt;/li&gt;" ;</a:t>
            </a:r>
          </a:p>
          <a:p>
            <a:r>
              <a:rPr lang="en-US" b="1" dirty="0"/>
              <a:t>      </a:t>
            </a:r>
            <a:r>
              <a:rPr lang="en-US" b="1" dirty="0">
                <a:solidFill>
                  <a:srgbClr val="1F497D"/>
                </a:solidFill>
              </a:rPr>
              <a:t>echo</a:t>
            </a:r>
            <a:r>
              <a:rPr lang="en-US" b="1" dirty="0"/>
              <a:t> "&lt;li&gt; Suggestion : " </a:t>
            </a:r>
            <a:r>
              <a:rPr lang="en-US" b="1" dirty="0">
                <a:solidFill>
                  <a:srgbClr val="1F497D"/>
                </a:solidFill>
              </a:rPr>
              <a:t>. $_POST["opinion"] </a:t>
            </a:r>
            <a:r>
              <a:rPr lang="en-US" b="1" dirty="0"/>
              <a:t>. "&lt;/li&gt;" ;</a:t>
            </a:r>
          </a:p>
          <a:p>
            <a:r>
              <a:rPr lang="en-US" b="1" dirty="0">
                <a:solidFill>
                  <a:srgbClr val="1F497D"/>
                </a:solidFill>
              </a:rPr>
              <a:t>?&gt;  </a:t>
            </a:r>
          </a:p>
          <a:p>
            <a:r>
              <a:rPr lang="en-US" dirty="0"/>
              <a:t> 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  <a:p>
            <a:r>
              <a:rPr lang="en-US" dirty="0"/>
              <a:t>&lt;/body</a:t>
            </a:r>
            <a:r>
              <a:rPr lang="en-US" dirty="0" smtClean="0"/>
              <a:t>&gt;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806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Communication C/S : POST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2360"/>
            <a:ext cx="9144000" cy="5207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76056" y="3861048"/>
            <a:ext cx="300268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107504" y="3717032"/>
            <a:ext cx="75557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179512" y="4221088"/>
            <a:ext cx="2880320" cy="14773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1 - On lance un programme qui écoute les requêtes envoyées sur notre propre machine (</a:t>
            </a:r>
            <a:r>
              <a:rPr lang="fr-FR" dirty="0" err="1" smtClean="0"/>
              <a:t>localhost</a:t>
            </a:r>
            <a:r>
              <a:rPr lang="fr-FR" dirty="0" smtClean="0"/>
              <a:t>), sur le port 5000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5724128" y="2204864"/>
            <a:ext cx="2736304" cy="14773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2 - On crée un formulaire qui enverra les données avec la méthode POST, vers une page de notre machine sur le port 5000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139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Communication C/S : POST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2360"/>
            <a:ext cx="9144000" cy="52069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4858" y="1988840"/>
            <a:ext cx="626418" cy="1290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-14858" y="2117886"/>
            <a:ext cx="1008112" cy="1229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-14858" y="2240869"/>
            <a:ext cx="1994570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2483768" y="2012647"/>
            <a:ext cx="2736304" cy="120032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3 – On remplit le formulaire avec des valeurs, puis on clique sur « Envoyer »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12874" y="3861048"/>
            <a:ext cx="1619672" cy="1261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5148064" y="3789040"/>
            <a:ext cx="3160942" cy="20313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4 – Le navigateur envoie une requête POST au serveur (</a:t>
            </a:r>
            <a:r>
              <a:rPr lang="fr-FR" dirty="0" err="1" smtClean="0"/>
              <a:t>localhost</a:t>
            </a:r>
            <a:r>
              <a:rPr lang="fr-FR" dirty="0" smtClean="0"/>
              <a:t>) en visant la </a:t>
            </a:r>
            <a:r>
              <a:rPr lang="fr-FR" dirty="0"/>
              <a:t>ressource /</a:t>
            </a:r>
            <a:r>
              <a:rPr lang="fr-FR" dirty="0" err="1" smtClean="0"/>
              <a:t>index.php</a:t>
            </a:r>
            <a:r>
              <a:rPr lang="fr-FR" dirty="0" smtClean="0"/>
              <a:t>, et en incluant l’ensemble des variables dans le corps (body) de la requête HTTP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12874" y="5229200"/>
            <a:ext cx="4919166" cy="276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505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Communication C/S : POST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62360"/>
            <a:ext cx="9143998" cy="52069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874" y="5517232"/>
            <a:ext cx="275892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-1467" y="3212976"/>
            <a:ext cx="1261099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654717" y="1700808"/>
            <a:ext cx="1189091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2947975" y="5499807"/>
            <a:ext cx="2736304" cy="9233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5 – Depuis le programme « serveur » on écrit une réponse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93804" y="2217638"/>
            <a:ext cx="2736304" cy="9233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6 – Le navigateur commence à récupérer la réponse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3131840" y="1700808"/>
            <a:ext cx="3672408" cy="14773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6 – Le navigateur récupère une réponse, il considère donc qu’il s’agit d’une réponse possible accessible à cette URL lorsque l’on envoie des données en POST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535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Communication C/S : POST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62360"/>
            <a:ext cx="9143997" cy="52069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5517232"/>
            <a:ext cx="284380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0" y="2132856"/>
            <a:ext cx="226774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1115616" y="4365104"/>
            <a:ext cx="3389880" cy="9233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7 – Depuis le programme « serveur », on termine la réponse (Ctrl + D)/ferme la connexion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406256" y="1580599"/>
            <a:ext cx="3389880" cy="14773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8 – Le navigateur voit la connexion se fermer, il considère que les données qu’il a récupéré constitue la réponse entière, il l’affiche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8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580112" y="1700808"/>
            <a:ext cx="1008112" cy="1008112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Rappels</a:t>
            </a:r>
            <a:endParaRPr lang="fr-FR" dirty="0"/>
          </a:p>
        </p:txBody>
      </p:sp>
      <p:pic>
        <p:nvPicPr>
          <p:cNvPr id="6" name="Image 5" descr="computer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03" y="2276872"/>
            <a:ext cx="1080120" cy="1080120"/>
          </a:xfrm>
          <a:prstGeom prst="rect">
            <a:avLst/>
          </a:prstGeom>
        </p:spPr>
      </p:pic>
      <p:cxnSp>
        <p:nvCxnSpPr>
          <p:cNvPr id="11" name="Connecteur droit avec flèche 10"/>
          <p:cNvCxnSpPr>
            <a:stCxn id="6" idx="3"/>
            <a:endCxn id="9" idx="1"/>
          </p:cNvCxnSpPr>
          <p:nvPr/>
        </p:nvCxnSpPr>
        <p:spPr>
          <a:xfrm>
            <a:off x="2881123" y="2816932"/>
            <a:ext cx="223224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Accolade ouvrante 4"/>
          <p:cNvSpPr/>
          <p:nvPr/>
        </p:nvSpPr>
        <p:spPr>
          <a:xfrm rot="16200000">
            <a:off x="3275856" y="3717031"/>
            <a:ext cx="432050" cy="388843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1691680" y="350100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Navigateur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4942587" y="3501008"/>
            <a:ext cx="1861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Serveur Web &amp; Base de Données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2477039" y="6011997"/>
            <a:ext cx="1302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Front Office</a:t>
            </a:r>
            <a:endParaRPr lang="fr-FR" dirty="0"/>
          </a:p>
        </p:txBody>
      </p:sp>
      <p:sp>
        <p:nvSpPr>
          <p:cNvPr id="18" name="Accolade ouvrante 17"/>
          <p:cNvSpPr/>
          <p:nvPr/>
        </p:nvSpPr>
        <p:spPr>
          <a:xfrm rot="16200000">
            <a:off x="6516215" y="4437113"/>
            <a:ext cx="432049" cy="244827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6084168" y="6021289"/>
            <a:ext cx="1234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Back Office</a:t>
            </a:r>
            <a:endParaRPr lang="fr-FR" dirty="0"/>
          </a:p>
        </p:txBody>
      </p:sp>
      <p:pic>
        <p:nvPicPr>
          <p:cNvPr id="13" name="Image 12" descr="firefox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933056"/>
            <a:ext cx="720080" cy="720080"/>
          </a:xfrm>
          <a:prstGeom prst="rect">
            <a:avLst/>
          </a:prstGeom>
        </p:spPr>
      </p:pic>
      <p:pic>
        <p:nvPicPr>
          <p:cNvPr id="17" name="Image 16" descr="edge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933056"/>
            <a:ext cx="720080" cy="720080"/>
          </a:xfrm>
          <a:prstGeom prst="rect">
            <a:avLst/>
          </a:prstGeom>
        </p:spPr>
      </p:pic>
      <p:pic>
        <p:nvPicPr>
          <p:cNvPr id="21" name="Image 20" descr="chrome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3933056"/>
            <a:ext cx="747464" cy="747464"/>
          </a:xfrm>
          <a:prstGeom prst="rect">
            <a:avLst/>
          </a:prstGeom>
        </p:spPr>
      </p:pic>
      <p:pic>
        <p:nvPicPr>
          <p:cNvPr id="26" name="Image 25" descr="MySQL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283" y="4149080"/>
            <a:ext cx="1253069" cy="648072"/>
          </a:xfrm>
          <a:prstGeom prst="rect">
            <a:avLst/>
          </a:prstGeom>
        </p:spPr>
      </p:pic>
      <p:pic>
        <p:nvPicPr>
          <p:cNvPr id="30" name="Image 29" descr="server1.png"/>
          <p:cNvPicPr>
            <a:picLocks noChangeAspect="1"/>
          </p:cNvPicPr>
          <p:nvPr/>
        </p:nvPicPr>
        <p:blipFill>
          <a:blip r:embed="rId9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2420888"/>
            <a:ext cx="1021686" cy="1080120"/>
          </a:xfrm>
          <a:prstGeom prst="rect">
            <a:avLst/>
          </a:prstGeom>
        </p:spPr>
      </p:pic>
      <p:pic>
        <p:nvPicPr>
          <p:cNvPr id="9" name="Image 8" descr="server1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371" y="2276872"/>
            <a:ext cx="1021686" cy="1080120"/>
          </a:xfrm>
          <a:prstGeom prst="rect">
            <a:avLst/>
          </a:prstGeom>
        </p:spPr>
      </p:pic>
      <p:pic>
        <p:nvPicPr>
          <p:cNvPr id="31" name="Image 30" descr="php-logo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732" y="4149080"/>
            <a:ext cx="664468" cy="664468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4427984" y="4293096"/>
            <a:ext cx="1152128" cy="657364"/>
            <a:chOff x="3779912" y="4149080"/>
            <a:chExt cx="1152128" cy="657364"/>
          </a:xfrm>
        </p:grpSpPr>
        <p:pic>
          <p:nvPicPr>
            <p:cNvPr id="23" name="Image 22" descr="apache 2016.png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4149080"/>
              <a:ext cx="966122" cy="253124"/>
            </a:xfrm>
            <a:prstGeom prst="rect">
              <a:avLst/>
            </a:prstGeom>
          </p:spPr>
        </p:pic>
        <p:sp>
          <p:nvSpPr>
            <p:cNvPr id="32" name="ZoneTexte 31"/>
            <p:cNvSpPr txBox="1"/>
            <p:nvPr/>
          </p:nvSpPr>
          <p:spPr>
            <a:xfrm>
              <a:off x="3779912" y="4437112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Apache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88033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/>
          <a:lstStyle/>
          <a:p>
            <a:r>
              <a:rPr lang="fr-FR" dirty="0"/>
              <a:t>Communications C/S : </a:t>
            </a:r>
            <a:r>
              <a:rPr lang="fr-FR" dirty="0" smtClean="0"/>
              <a:t>POST (logs)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764704"/>
            <a:ext cx="6184820" cy="6120680"/>
          </a:xfrm>
        </p:spPr>
      </p:pic>
      <p:sp>
        <p:nvSpPr>
          <p:cNvPr id="9" name="Rectangle 8"/>
          <p:cNvSpPr/>
          <p:nvPr/>
        </p:nvSpPr>
        <p:spPr>
          <a:xfrm>
            <a:off x="1547664" y="4149080"/>
            <a:ext cx="5904656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547664" y="3825044"/>
            <a:ext cx="5904656" cy="32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107504" y="2780928"/>
            <a:ext cx="3389880" cy="9233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2 – Le navigateur demande la page contenant le formulaire au serveur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4355976" y="4869160"/>
            <a:ext cx="4325984" cy="9233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3 – Le navigateur envoie le formulaire en POST, on ne voit aucun nom de variable ni valeur dans les logs d’apache !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5436096" y="1628800"/>
            <a:ext cx="3389880" cy="120032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1 – On va regarder les « logs » de apache (les journaux enregistrant toutes les transactions que le serveur web a traité)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210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Statuts HTTP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/>
          </a:bodyPr>
          <a:lstStyle/>
          <a:p>
            <a:r>
              <a:rPr lang="fr-FR" dirty="0" smtClean="0"/>
              <a:t>Une requête envoyée = une réponse reçue</a:t>
            </a:r>
          </a:p>
          <a:p>
            <a:endParaRPr lang="fr-FR" dirty="0"/>
          </a:p>
          <a:p>
            <a:r>
              <a:rPr lang="fr-FR" dirty="0" smtClean="0"/>
              <a:t>Réponses HTTP de 5 types (officiels) :</a:t>
            </a:r>
          </a:p>
          <a:p>
            <a:pPr lvl="1"/>
            <a:r>
              <a:rPr lang="fr-FR" dirty="0" smtClean="0"/>
              <a:t>1xx : informationnelle</a:t>
            </a:r>
          </a:p>
          <a:p>
            <a:pPr lvl="1"/>
            <a:r>
              <a:rPr lang="fr-FR" dirty="0" smtClean="0"/>
              <a:t>2xx : succès</a:t>
            </a:r>
          </a:p>
          <a:p>
            <a:pPr lvl="1"/>
            <a:r>
              <a:rPr lang="fr-FR" dirty="0" smtClean="0"/>
              <a:t>3xx : redirection</a:t>
            </a:r>
          </a:p>
          <a:p>
            <a:pPr lvl="1"/>
            <a:r>
              <a:rPr lang="fr-FR" dirty="0" smtClean="0"/>
              <a:t>4xx : erreur </a:t>
            </a:r>
            <a:r>
              <a:rPr lang="fr-FR" smtClean="0"/>
              <a:t>côté client  // 404 : url n’existe pas</a:t>
            </a:r>
            <a:endParaRPr lang="fr-FR" dirty="0" smtClean="0"/>
          </a:p>
          <a:p>
            <a:pPr lvl="1"/>
            <a:r>
              <a:rPr lang="fr-FR" dirty="0" smtClean="0"/>
              <a:t>5xx : erreur côté serveur</a:t>
            </a:r>
          </a:p>
          <a:p>
            <a:pPr lvl="1"/>
            <a:r>
              <a:rPr lang="fr-FR" i="1" dirty="0" smtClean="0"/>
              <a:t>[autres erreurs sont liées au serveur web utilisé]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407803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Statuts HTTP : classiques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4453829"/>
              </p:ext>
            </p:extLst>
          </p:nvPr>
        </p:nvGraphicFramePr>
        <p:xfrm>
          <a:off x="107504" y="1600200"/>
          <a:ext cx="8928992" cy="51638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96953"/>
                <a:gridCol w="2762324"/>
                <a:gridCol w="5469715"/>
              </a:tblGrid>
              <a:tr h="703592">
                <a:tc>
                  <a:txBody>
                    <a:bodyPr/>
                    <a:lstStyle/>
                    <a:p>
                      <a:pPr algn="ctr"/>
                      <a:r>
                        <a:rPr lang="fr-FR" sz="2400" b="1" dirty="0" smtClean="0"/>
                        <a:t>200</a:t>
                      </a:r>
                      <a:endParaRPr lang="fr-FR" sz="2400" b="1" dirty="0"/>
                    </a:p>
                  </a:txBody>
                  <a:tcPr marL="84286" marR="842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1" dirty="0" smtClean="0"/>
                        <a:t>OK</a:t>
                      </a:r>
                      <a:endParaRPr lang="fr-FR" sz="2400" b="1" dirty="0"/>
                    </a:p>
                  </a:txBody>
                  <a:tcPr marL="84286" marR="842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 smtClean="0"/>
                        <a:t>La requête</a:t>
                      </a:r>
                      <a:r>
                        <a:rPr lang="fr-FR" sz="2000" b="0" baseline="0" dirty="0" smtClean="0"/>
                        <a:t> a bien été reçue, comprise, et exécutée</a:t>
                      </a:r>
                      <a:endParaRPr lang="fr-FR" sz="2000" b="0" dirty="0"/>
                    </a:p>
                  </a:txBody>
                  <a:tcPr marL="84286" marR="84286" anchor="ctr"/>
                </a:tc>
              </a:tr>
              <a:tr h="703592">
                <a:tc>
                  <a:txBody>
                    <a:bodyPr/>
                    <a:lstStyle/>
                    <a:p>
                      <a:pPr algn="ctr"/>
                      <a:r>
                        <a:rPr lang="fr-FR" sz="2400" b="1" dirty="0" smtClean="0"/>
                        <a:t>301 308</a:t>
                      </a:r>
                      <a:endParaRPr lang="fr-FR" sz="2400" b="1" dirty="0"/>
                    </a:p>
                  </a:txBody>
                  <a:tcPr marL="84286" marR="842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1" dirty="0" smtClean="0"/>
                        <a:t>Permanent </a:t>
                      </a:r>
                      <a:r>
                        <a:rPr lang="fr-FR" sz="2400" b="1" dirty="0" err="1" smtClean="0"/>
                        <a:t>Redirect</a:t>
                      </a:r>
                      <a:endParaRPr lang="fr-FR" sz="2400" b="1" dirty="0"/>
                    </a:p>
                  </a:txBody>
                  <a:tcPr marL="84286" marR="842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 smtClean="0"/>
                        <a:t>La ressource a été définitivement déplacée à une autre URL</a:t>
                      </a:r>
                      <a:endParaRPr lang="fr-FR" sz="2000" b="0" dirty="0"/>
                    </a:p>
                  </a:txBody>
                  <a:tcPr marL="84286" marR="84286" anchor="ctr"/>
                </a:tc>
              </a:tr>
              <a:tr h="703592">
                <a:tc>
                  <a:txBody>
                    <a:bodyPr/>
                    <a:lstStyle/>
                    <a:p>
                      <a:pPr algn="ctr"/>
                      <a:r>
                        <a:rPr lang="fr-FR" sz="2400" b="1" dirty="0" smtClean="0"/>
                        <a:t>302 307</a:t>
                      </a:r>
                      <a:endParaRPr lang="fr-FR" sz="2400" b="1" dirty="0"/>
                    </a:p>
                  </a:txBody>
                  <a:tcPr marL="84286" marR="842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1" dirty="0" err="1" smtClean="0"/>
                        <a:t>Temporary</a:t>
                      </a:r>
                      <a:r>
                        <a:rPr lang="fr-FR" sz="2400" b="1" baseline="0" dirty="0" smtClean="0"/>
                        <a:t> </a:t>
                      </a:r>
                      <a:r>
                        <a:rPr lang="fr-FR" sz="2400" b="1" baseline="0" dirty="0" err="1" smtClean="0"/>
                        <a:t>Redirect</a:t>
                      </a:r>
                      <a:endParaRPr lang="fr-FR" sz="2400" b="1" dirty="0"/>
                    </a:p>
                  </a:txBody>
                  <a:tcPr marL="84286" marR="842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 smtClean="0"/>
                        <a:t>La ressource est temporairement déplacée à une autre URL</a:t>
                      </a:r>
                      <a:endParaRPr lang="fr-FR" sz="2000" b="0" dirty="0"/>
                    </a:p>
                  </a:txBody>
                  <a:tcPr marL="84286" marR="84286" anchor="ctr"/>
                </a:tc>
              </a:tr>
              <a:tr h="703592">
                <a:tc>
                  <a:txBody>
                    <a:bodyPr/>
                    <a:lstStyle/>
                    <a:p>
                      <a:pPr algn="ctr"/>
                      <a:r>
                        <a:rPr lang="fr-FR" sz="2400" b="1" dirty="0" smtClean="0"/>
                        <a:t>403</a:t>
                      </a:r>
                      <a:endParaRPr lang="fr-FR" sz="2400" b="1" dirty="0"/>
                    </a:p>
                  </a:txBody>
                  <a:tcPr marL="84286" marR="842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1" dirty="0" err="1" smtClean="0"/>
                        <a:t>Forbidden</a:t>
                      </a:r>
                      <a:endParaRPr lang="fr-FR" sz="2400" b="1" dirty="0"/>
                    </a:p>
                  </a:txBody>
                  <a:tcPr marL="84286" marR="842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 smtClean="0"/>
                        <a:t>La requête est correcte, mais le</a:t>
                      </a:r>
                      <a:r>
                        <a:rPr lang="fr-FR" sz="2000" b="0" baseline="0" dirty="0" smtClean="0"/>
                        <a:t> client n’a pas le droit de demander au serveur de faire cette action</a:t>
                      </a:r>
                      <a:endParaRPr lang="fr-FR" sz="2000" b="0" dirty="0"/>
                    </a:p>
                  </a:txBody>
                  <a:tcPr marL="84286" marR="84286" anchor="ctr"/>
                </a:tc>
              </a:tr>
              <a:tr h="703592">
                <a:tc>
                  <a:txBody>
                    <a:bodyPr/>
                    <a:lstStyle/>
                    <a:p>
                      <a:pPr algn="ctr"/>
                      <a:r>
                        <a:rPr lang="fr-FR" sz="2400" b="1" dirty="0" smtClean="0"/>
                        <a:t>404</a:t>
                      </a:r>
                      <a:endParaRPr lang="fr-FR" sz="2400" b="1" dirty="0"/>
                    </a:p>
                  </a:txBody>
                  <a:tcPr marL="84286" marR="842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1" dirty="0" smtClean="0"/>
                        <a:t>Not </a:t>
                      </a:r>
                      <a:r>
                        <a:rPr lang="fr-FR" sz="2400" b="1" dirty="0" err="1" smtClean="0"/>
                        <a:t>Found</a:t>
                      </a:r>
                      <a:endParaRPr lang="fr-FR" sz="2400" b="1" dirty="0"/>
                    </a:p>
                  </a:txBody>
                  <a:tcPr marL="84286" marR="842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 smtClean="0"/>
                        <a:t>La ressource</a:t>
                      </a:r>
                      <a:r>
                        <a:rPr lang="fr-FR" sz="2000" b="0" baseline="0" dirty="0" smtClean="0"/>
                        <a:t> visée par l’URL n’a pas été trouvée</a:t>
                      </a:r>
                      <a:endParaRPr lang="fr-FR" sz="2000" b="0" dirty="0"/>
                    </a:p>
                  </a:txBody>
                  <a:tcPr marL="84286" marR="84286" anchor="ctr"/>
                </a:tc>
              </a:tr>
              <a:tr h="703592">
                <a:tc>
                  <a:txBody>
                    <a:bodyPr/>
                    <a:lstStyle/>
                    <a:p>
                      <a:pPr algn="ctr"/>
                      <a:r>
                        <a:rPr lang="fr-FR" sz="2400" b="1" dirty="0" smtClean="0"/>
                        <a:t>500</a:t>
                      </a:r>
                      <a:endParaRPr lang="fr-FR" sz="2400" b="1" dirty="0"/>
                    </a:p>
                  </a:txBody>
                  <a:tcPr marL="84286" marR="842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1" dirty="0" err="1" smtClean="0"/>
                        <a:t>Internal</a:t>
                      </a:r>
                      <a:r>
                        <a:rPr lang="fr-FR" sz="2400" b="1" dirty="0" smtClean="0"/>
                        <a:t> Server </a:t>
                      </a:r>
                      <a:r>
                        <a:rPr lang="fr-FR" sz="2400" b="1" dirty="0" err="1" smtClean="0"/>
                        <a:t>Error</a:t>
                      </a:r>
                      <a:endParaRPr lang="fr-FR" sz="2400" b="1" dirty="0"/>
                    </a:p>
                  </a:txBody>
                  <a:tcPr marL="84286" marR="842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 smtClean="0"/>
                        <a:t>Erreur générique/non</a:t>
                      </a:r>
                      <a:r>
                        <a:rPr lang="fr-FR" sz="2000" b="0" baseline="0" dirty="0" smtClean="0"/>
                        <a:t> spécifique… le serveur web a échoué quelque chose à un moment</a:t>
                      </a:r>
                      <a:endParaRPr lang="fr-FR" sz="2000" b="0" dirty="0"/>
                    </a:p>
                  </a:txBody>
                  <a:tcPr marL="84286" marR="84286" anchor="ctr"/>
                </a:tc>
              </a:tr>
              <a:tr h="703592">
                <a:tc>
                  <a:txBody>
                    <a:bodyPr/>
                    <a:lstStyle/>
                    <a:p>
                      <a:pPr algn="ctr"/>
                      <a:r>
                        <a:rPr lang="fr-FR" sz="2400" b="1" dirty="0" smtClean="0"/>
                        <a:t>502</a:t>
                      </a:r>
                      <a:endParaRPr lang="fr-FR" sz="2400" b="1" dirty="0"/>
                    </a:p>
                  </a:txBody>
                  <a:tcPr marL="84286" marR="842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1" dirty="0" smtClean="0"/>
                        <a:t>Bad Gateway</a:t>
                      </a:r>
                      <a:endParaRPr lang="fr-FR" sz="2400" b="1" dirty="0"/>
                    </a:p>
                  </a:txBody>
                  <a:tcPr marL="84286" marR="842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 smtClean="0"/>
                        <a:t>Le serveur web visé</a:t>
                      </a:r>
                      <a:r>
                        <a:rPr lang="fr-FR" sz="2000" b="0" baseline="0" dirty="0" smtClean="0"/>
                        <a:t> n’arrive pas à contacter le serveur qui traite la requête envoyée</a:t>
                      </a:r>
                      <a:endParaRPr lang="fr-FR" sz="2000" b="0" dirty="0"/>
                    </a:p>
                  </a:txBody>
                  <a:tcPr marL="84286" marR="84286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548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Statuts </a:t>
            </a:r>
            <a:r>
              <a:rPr lang="fr-FR" dirty="0" smtClean="0"/>
              <a:t>HTTP : 200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0" y="1085273"/>
            <a:ext cx="8974425" cy="5584087"/>
          </a:xfrm>
        </p:spPr>
      </p:pic>
    </p:spTree>
    <p:extLst>
      <p:ext uri="{BB962C8B-B14F-4D97-AF65-F5344CB8AC3E}">
        <p14:creationId xmlns:p14="http://schemas.microsoft.com/office/powerpoint/2010/main" val="400711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Statuts </a:t>
            </a:r>
            <a:r>
              <a:rPr lang="fr-FR" dirty="0" smtClean="0"/>
              <a:t>HTTP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0" y="1085273"/>
            <a:ext cx="8974425" cy="5584087"/>
          </a:xfrm>
        </p:spPr>
      </p:pic>
      <p:sp>
        <p:nvSpPr>
          <p:cNvPr id="5" name="Rectangle 4"/>
          <p:cNvSpPr/>
          <p:nvPr/>
        </p:nvSpPr>
        <p:spPr>
          <a:xfrm>
            <a:off x="288032" y="1772816"/>
            <a:ext cx="84604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72008" y="1988840"/>
            <a:ext cx="17636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72008" y="3645024"/>
            <a:ext cx="6228184" cy="2376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6156176" y="404664"/>
            <a:ext cx="2736304" cy="120032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1 – On envoie une requête au serveur « </a:t>
            </a:r>
            <a:r>
              <a:rPr lang="fr-FR" dirty="0" err="1" smtClean="0"/>
              <a:t>localhost</a:t>
            </a:r>
            <a:r>
              <a:rPr lang="fr-FR" dirty="0" smtClean="0"/>
              <a:t> » sur le port 8888, en demandant la ressource ‘/’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979712" y="2148275"/>
            <a:ext cx="3024336" cy="9233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2 – Apache répond dans l’en-tête de la réponse HTTP que tout va bien (OK) : code 200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6516216" y="3765233"/>
            <a:ext cx="2232248" cy="120032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2 – Apache envoie la page web demandée dans le corps (body) de la réponse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396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Statuts </a:t>
            </a:r>
            <a:r>
              <a:rPr lang="fr-FR" dirty="0" smtClean="0"/>
              <a:t>HTTP : 404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0" y="1445537"/>
            <a:ext cx="8974425" cy="4863559"/>
          </a:xfrm>
        </p:spPr>
      </p:pic>
    </p:spTree>
    <p:extLst>
      <p:ext uri="{BB962C8B-B14F-4D97-AF65-F5344CB8AC3E}">
        <p14:creationId xmlns:p14="http://schemas.microsoft.com/office/powerpoint/2010/main" val="305287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Statuts </a:t>
            </a:r>
            <a:r>
              <a:rPr lang="fr-FR" dirty="0" smtClean="0"/>
              <a:t>HTTP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0" y="1445537"/>
            <a:ext cx="8974425" cy="4863559"/>
          </a:xfrm>
        </p:spPr>
      </p:pic>
      <p:sp>
        <p:nvSpPr>
          <p:cNvPr id="5" name="Rectangle 4"/>
          <p:cNvSpPr/>
          <p:nvPr/>
        </p:nvSpPr>
        <p:spPr>
          <a:xfrm>
            <a:off x="251520" y="1988840"/>
            <a:ext cx="86764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72008" y="2204864"/>
            <a:ext cx="219573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72008" y="3501008"/>
            <a:ext cx="6876256" cy="1368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6156176" y="404664"/>
            <a:ext cx="2736304" cy="14773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1 – On envoie une requête au serveur « </a:t>
            </a:r>
            <a:r>
              <a:rPr lang="fr-FR" dirty="0" err="1" smtClean="0"/>
              <a:t>localhost</a:t>
            </a:r>
            <a:r>
              <a:rPr lang="fr-FR" dirty="0" smtClean="0"/>
              <a:t> » sur le port 8888, en demandant une ressource qui n’existe pas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2411760" y="2361654"/>
            <a:ext cx="3744416" cy="9233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2 – Apache répond dans l’en-tête de la réponse HTTP que la ressource n’a pas été trouvée : code 404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4716016" y="4964975"/>
            <a:ext cx="3816424" cy="120032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2 – Apache envoie dans le corps de la réponse HTTP une page web détaillant l’erreur au client (au format HTML pour que le client puisse la lire)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250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Statuts </a:t>
            </a:r>
            <a:r>
              <a:rPr lang="fr-FR" dirty="0" smtClean="0"/>
              <a:t>HTTP : 400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0" y="1445537"/>
            <a:ext cx="8974424" cy="4863559"/>
          </a:xfrm>
        </p:spPr>
      </p:pic>
    </p:spTree>
    <p:extLst>
      <p:ext uri="{BB962C8B-B14F-4D97-AF65-F5344CB8AC3E}">
        <p14:creationId xmlns:p14="http://schemas.microsoft.com/office/powerpoint/2010/main" val="364935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Statuts </a:t>
            </a:r>
            <a:r>
              <a:rPr lang="fr-FR" dirty="0" smtClean="0"/>
              <a:t>HTTP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0" y="1445537"/>
            <a:ext cx="8974424" cy="4863559"/>
          </a:xfrm>
        </p:spPr>
      </p:pic>
      <p:sp>
        <p:nvSpPr>
          <p:cNvPr id="5" name="Rectangle 4"/>
          <p:cNvSpPr/>
          <p:nvPr/>
        </p:nvSpPr>
        <p:spPr>
          <a:xfrm>
            <a:off x="251520" y="1988840"/>
            <a:ext cx="86764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72008" y="2204864"/>
            <a:ext cx="241176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72008" y="3573016"/>
            <a:ext cx="7380312" cy="1656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6156176" y="404664"/>
            <a:ext cx="2736304" cy="14773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1 – On envoie une requête incorrecte (protocole inexistant) au serveur « </a:t>
            </a:r>
            <a:r>
              <a:rPr lang="fr-FR" dirty="0" err="1" smtClean="0"/>
              <a:t>localhost</a:t>
            </a:r>
            <a:r>
              <a:rPr lang="fr-FR" dirty="0" smtClean="0"/>
              <a:t> » sur le port 8888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2555776" y="2361654"/>
            <a:ext cx="4752528" cy="9233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2 – Apache répond dans l’en-tête de la réponse HTTP que la requête est incorrecte (elle ne respecte pas les standards qu’il connait)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4716016" y="5325015"/>
            <a:ext cx="3816424" cy="120032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2 – Apache envoie dans le corps de la réponse HTTP une page web détaillant l’erreur au client (au format HTML pour que le client puisse la lire)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899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fr-FR" dirty="0" smtClean="0"/>
              <a:t>PHP : Contrôle de Flot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285860"/>
            <a:ext cx="8535892" cy="4879444"/>
          </a:xfrm>
        </p:spPr>
        <p:txBody>
          <a:bodyPr/>
          <a:lstStyle/>
          <a:p>
            <a:r>
              <a:rPr lang="fr-FR" b="1" dirty="0" smtClean="0">
                <a:solidFill>
                  <a:schemeClr val="tx2"/>
                </a:solidFill>
              </a:rPr>
              <a:t>Instructions de contrôle</a:t>
            </a:r>
          </a:p>
          <a:p>
            <a:pPr lvl="1"/>
            <a:r>
              <a:rPr lang="fr-FR" dirty="0" smtClean="0"/>
              <a:t>Instructions pour gérer le flot d’exécution</a:t>
            </a:r>
          </a:p>
          <a:p>
            <a:pPr lvl="1"/>
            <a:r>
              <a:rPr lang="fr-FR" b="1" dirty="0" smtClean="0"/>
              <a:t>Instructions conditionnelles  </a:t>
            </a:r>
          </a:p>
          <a:p>
            <a:pPr lvl="2"/>
            <a:r>
              <a:rPr lang="fr-FR" dirty="0" smtClean="0"/>
              <a:t>Elles conditionnent l’exécution</a:t>
            </a:r>
          </a:p>
          <a:p>
            <a:pPr lvl="2"/>
            <a:r>
              <a:rPr lang="fr-FR" dirty="0" smtClean="0"/>
              <a:t>Semblables à un </a:t>
            </a:r>
            <a:r>
              <a:rPr lang="fr-FR" b="1" dirty="0" smtClean="0"/>
              <a:t>nœud de Décision </a:t>
            </a:r>
            <a:r>
              <a:rPr lang="fr-FR" dirty="0" smtClean="0"/>
              <a:t>(diagramme activités) </a:t>
            </a:r>
          </a:p>
          <a:p>
            <a:pPr lvl="2"/>
            <a:r>
              <a:rPr lang="fr-FR" b="1" i="1" dirty="0" smtClean="0">
                <a:solidFill>
                  <a:srgbClr val="1F497D"/>
                </a:solidFill>
              </a:rPr>
              <a:t>if… </a:t>
            </a:r>
            <a:r>
              <a:rPr lang="fr-FR" b="1" i="1" dirty="0" err="1" smtClean="0">
                <a:solidFill>
                  <a:srgbClr val="1F497D"/>
                </a:solidFill>
              </a:rPr>
              <a:t>else</a:t>
            </a:r>
            <a:r>
              <a:rPr lang="fr-FR" b="1" i="1" dirty="0" smtClean="0">
                <a:solidFill>
                  <a:srgbClr val="1F497D"/>
                </a:solidFill>
              </a:rPr>
              <a:t> …, </a:t>
            </a:r>
            <a:r>
              <a:rPr lang="fr-FR" b="1" i="1" dirty="0" err="1" smtClean="0">
                <a:solidFill>
                  <a:srgbClr val="1F497D"/>
                </a:solidFill>
              </a:rPr>
              <a:t>switch</a:t>
            </a:r>
            <a:r>
              <a:rPr lang="fr-FR" b="1" i="1" dirty="0" smtClean="0">
                <a:solidFill>
                  <a:srgbClr val="1F497D"/>
                </a:solidFill>
              </a:rPr>
              <a:t> … case … </a:t>
            </a:r>
          </a:p>
          <a:p>
            <a:pPr lvl="1"/>
            <a:r>
              <a:rPr lang="fr-FR" b="1" dirty="0" smtClean="0"/>
              <a:t>Instructions de boucle</a:t>
            </a:r>
          </a:p>
          <a:p>
            <a:pPr lvl="2"/>
            <a:r>
              <a:rPr lang="fr-FR" dirty="0" smtClean="0"/>
              <a:t>Elles permettent la </a:t>
            </a:r>
            <a:r>
              <a:rPr lang="fr-FR" b="1" dirty="0" smtClean="0"/>
              <a:t>répétition</a:t>
            </a:r>
            <a:r>
              <a:rPr lang="fr-FR" dirty="0" smtClean="0"/>
              <a:t> d’un bloc d’instructions </a:t>
            </a:r>
          </a:p>
          <a:p>
            <a:pPr lvl="2"/>
            <a:r>
              <a:rPr lang="fr-FR" b="1" i="1" dirty="0" smtClean="0">
                <a:solidFill>
                  <a:srgbClr val="1F497D"/>
                </a:solidFill>
              </a:rPr>
              <a:t>for …  , </a:t>
            </a:r>
            <a:r>
              <a:rPr lang="fr-FR" b="1" i="1" dirty="0" err="1" smtClean="0">
                <a:solidFill>
                  <a:srgbClr val="1F497D"/>
                </a:solidFill>
              </a:rPr>
              <a:t>foreach</a:t>
            </a:r>
            <a:r>
              <a:rPr lang="fr-FR" b="1" i="1" dirty="0" smtClean="0">
                <a:solidFill>
                  <a:srgbClr val="1F497D"/>
                </a:solidFill>
              </a:rPr>
              <a:t> … , </a:t>
            </a:r>
            <a:r>
              <a:rPr lang="fr-FR" b="1" i="1" dirty="0" err="1" smtClean="0">
                <a:solidFill>
                  <a:srgbClr val="1F497D"/>
                </a:solidFill>
              </a:rPr>
              <a:t>while</a:t>
            </a:r>
            <a:r>
              <a:rPr lang="fr-FR" b="1" i="1" dirty="0">
                <a:solidFill>
                  <a:srgbClr val="1F497D"/>
                </a:solidFill>
              </a:rPr>
              <a:t> </a:t>
            </a:r>
            <a:r>
              <a:rPr lang="fr-FR" b="1" i="1" dirty="0" smtClean="0">
                <a:solidFill>
                  <a:srgbClr val="1F497D"/>
                </a:solidFill>
              </a:rPr>
              <a:t>… , do… </a:t>
            </a:r>
            <a:r>
              <a:rPr lang="fr-FR" b="1" i="1" dirty="0" err="1" smtClean="0">
                <a:solidFill>
                  <a:srgbClr val="1F497D"/>
                </a:solidFill>
              </a:rPr>
              <a:t>while</a:t>
            </a:r>
            <a:endParaRPr lang="fr-FR" b="1" i="1" dirty="0" smtClean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1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Rappels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 smtClean="0"/>
          </a:p>
          <a:p>
            <a:r>
              <a:rPr lang="fr-FR" dirty="0" smtClean="0"/>
              <a:t>WAMP/MAMP/LAMP/XAMP :</a:t>
            </a:r>
            <a:endParaRPr lang="fr-FR" dirty="0"/>
          </a:p>
          <a:p>
            <a:pPr lvl="1"/>
            <a:r>
              <a:rPr lang="fr-FR" dirty="0" smtClean="0"/>
              <a:t>Windows/Mac/Linux/Unix</a:t>
            </a:r>
            <a:endParaRPr lang="fr-FR" dirty="0"/>
          </a:p>
          <a:p>
            <a:pPr lvl="1"/>
            <a:r>
              <a:rPr lang="fr-FR" dirty="0" smtClean="0"/>
              <a:t>Apache = Serveur Web</a:t>
            </a:r>
          </a:p>
          <a:p>
            <a:pPr lvl="1"/>
            <a:r>
              <a:rPr lang="fr-FR" dirty="0" smtClean="0"/>
              <a:t>MySQL = Base de Données</a:t>
            </a:r>
          </a:p>
          <a:p>
            <a:pPr lvl="1"/>
            <a:r>
              <a:rPr lang="fr-FR" dirty="0" smtClean="0"/>
              <a:t>PHP = Préprocesseur des pages web</a:t>
            </a:r>
          </a:p>
          <a:p>
            <a:pPr marL="514350" indent="-457200"/>
            <a:endParaRPr lang="fr-FR" dirty="0" smtClean="0"/>
          </a:p>
          <a:p>
            <a:pPr marL="514350" indent="-45720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9752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fr-FR" dirty="0" smtClean="0"/>
              <a:t>PHP : if … </a:t>
            </a:r>
            <a:r>
              <a:rPr lang="fr-FR" dirty="0" err="1" smtClean="0"/>
              <a:t>else</a:t>
            </a:r>
            <a:r>
              <a:rPr lang="fr-FR" dirty="0" smtClean="0"/>
              <a:t> 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528" y="1285860"/>
            <a:ext cx="8535892" cy="4951452"/>
          </a:xfrm>
        </p:spPr>
        <p:txBody>
          <a:bodyPr>
            <a:normAutofit/>
          </a:bodyPr>
          <a:lstStyle/>
          <a:p>
            <a:r>
              <a:rPr lang="fr-FR" b="1" dirty="0">
                <a:solidFill>
                  <a:srgbClr val="1F497D"/>
                </a:solidFill>
              </a:rPr>
              <a:t>Instructions conditionnelles  </a:t>
            </a:r>
            <a:r>
              <a:rPr lang="fr-FR" b="1" dirty="0" smtClean="0">
                <a:solidFill>
                  <a:srgbClr val="1F497D"/>
                </a:solidFill>
              </a:rPr>
              <a:t>if … </a:t>
            </a:r>
            <a:r>
              <a:rPr lang="fr-FR" b="1" dirty="0" err="1" smtClean="0">
                <a:solidFill>
                  <a:srgbClr val="1F497D"/>
                </a:solidFill>
              </a:rPr>
              <a:t>else</a:t>
            </a:r>
            <a:r>
              <a:rPr lang="fr-FR" b="1" dirty="0" smtClean="0">
                <a:solidFill>
                  <a:srgbClr val="1F497D"/>
                </a:solidFill>
              </a:rPr>
              <a:t>…</a:t>
            </a:r>
          </a:p>
          <a:p>
            <a:pPr marL="346075" lvl="1" indent="0">
              <a:buNone/>
            </a:pPr>
            <a:r>
              <a:rPr lang="fr-FR" b="1" dirty="0" smtClean="0">
                <a:solidFill>
                  <a:srgbClr val="1F497D"/>
                </a:solidFill>
              </a:rPr>
              <a:t>if </a:t>
            </a:r>
            <a:r>
              <a:rPr lang="fr-FR" b="1" dirty="0" smtClean="0"/>
              <a:t>( </a:t>
            </a:r>
            <a:r>
              <a:rPr lang="fr-FR" b="1" i="1" dirty="0" smtClean="0">
                <a:solidFill>
                  <a:srgbClr val="1F497D"/>
                </a:solidFill>
              </a:rPr>
              <a:t>condition</a:t>
            </a:r>
            <a:r>
              <a:rPr lang="fr-FR" b="1" dirty="0" smtClean="0">
                <a:solidFill>
                  <a:srgbClr val="1F497D"/>
                </a:solidFill>
              </a:rPr>
              <a:t> </a:t>
            </a:r>
            <a:r>
              <a:rPr lang="fr-FR" b="1" dirty="0" smtClean="0"/>
              <a:t>) </a:t>
            </a:r>
          </a:p>
          <a:p>
            <a:pPr marL="346075" lvl="1" indent="0">
              <a:buNone/>
            </a:pPr>
            <a:r>
              <a:rPr lang="fr-FR" b="1" dirty="0" smtClean="0"/>
              <a:t>{    </a:t>
            </a:r>
            <a:r>
              <a:rPr lang="fr-FR" b="1" i="1" dirty="0" smtClean="0"/>
              <a:t>bloc d’instructions si vrai ;    </a:t>
            </a:r>
            <a:r>
              <a:rPr lang="fr-FR" b="1" dirty="0" smtClean="0"/>
              <a:t>}</a:t>
            </a:r>
          </a:p>
          <a:p>
            <a:pPr marL="346075" lvl="1" indent="0">
              <a:buNone/>
            </a:pPr>
            <a:r>
              <a:rPr lang="fr-FR" b="1" dirty="0" err="1" smtClean="0">
                <a:solidFill>
                  <a:srgbClr val="1F497D"/>
                </a:solidFill>
              </a:rPr>
              <a:t>else</a:t>
            </a:r>
            <a:r>
              <a:rPr lang="fr-FR" b="1" dirty="0" smtClean="0">
                <a:solidFill>
                  <a:srgbClr val="1F497D"/>
                </a:solidFill>
              </a:rPr>
              <a:t> </a:t>
            </a:r>
          </a:p>
          <a:p>
            <a:pPr marL="346075" lvl="1" indent="0">
              <a:buNone/>
            </a:pPr>
            <a:r>
              <a:rPr lang="fr-FR" b="1" dirty="0" smtClean="0"/>
              <a:t>{   </a:t>
            </a:r>
            <a:r>
              <a:rPr lang="fr-FR" b="1" i="1" dirty="0" smtClean="0"/>
              <a:t>bloc d’instructions si faux </a:t>
            </a:r>
            <a:r>
              <a:rPr lang="fr-FR" b="1" dirty="0" smtClean="0"/>
              <a:t>;  }</a:t>
            </a:r>
          </a:p>
          <a:p>
            <a:pPr lvl="1"/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Manuele Kirsch Pinheiro - UP1 / CRI / UFR06 Gestion</a:t>
            </a:r>
            <a:endParaRPr lang="fr-FR"/>
          </a:p>
        </p:txBody>
      </p:sp>
      <p:sp>
        <p:nvSpPr>
          <p:cNvPr id="7" name="Losange 6"/>
          <p:cNvSpPr/>
          <p:nvPr/>
        </p:nvSpPr>
        <p:spPr>
          <a:xfrm>
            <a:off x="6156176" y="1916832"/>
            <a:ext cx="936104" cy="576064"/>
          </a:xfrm>
          <a:prstGeom prst="diamond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/>
          <p:cNvCxnSpPr>
            <a:endCxn id="7" idx="1"/>
          </p:cNvCxnSpPr>
          <p:nvPr/>
        </p:nvCxnSpPr>
        <p:spPr>
          <a:xfrm>
            <a:off x="5220072" y="2204864"/>
            <a:ext cx="9361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 à coins arrondis 14"/>
          <p:cNvSpPr/>
          <p:nvPr/>
        </p:nvSpPr>
        <p:spPr>
          <a:xfrm>
            <a:off x="7524328" y="2492896"/>
            <a:ext cx="1512168" cy="936104"/>
          </a:xfrm>
          <a:prstGeom prst="roundRect">
            <a:avLst/>
          </a:prstGeom>
          <a:solidFill>
            <a:srgbClr val="FCD5B5"/>
          </a:solidFill>
          <a:ln>
            <a:solidFill>
              <a:srgbClr val="F796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pPr algn="ctr"/>
            <a:r>
              <a:rPr lang="fr-FR" b="1" dirty="0" smtClean="0">
                <a:solidFill>
                  <a:schemeClr val="tx1"/>
                </a:solidFill>
              </a:rPr>
              <a:t>Bloc d’instructions </a:t>
            </a:r>
            <a:br>
              <a:rPr lang="fr-FR" b="1" dirty="0" smtClean="0">
                <a:solidFill>
                  <a:schemeClr val="tx1"/>
                </a:solidFill>
              </a:rPr>
            </a:br>
            <a:r>
              <a:rPr lang="fr-FR" b="1" dirty="0" smtClean="0">
                <a:solidFill>
                  <a:schemeClr val="tx1"/>
                </a:solidFill>
              </a:rPr>
              <a:t>si vrai </a:t>
            </a:r>
            <a:endParaRPr lang="fr-FR" b="1" dirty="0">
              <a:solidFill>
                <a:schemeClr val="tx1"/>
              </a:solidFill>
            </a:endParaRPr>
          </a:p>
        </p:txBody>
      </p:sp>
      <p:cxnSp>
        <p:nvCxnSpPr>
          <p:cNvPr id="17" name="Connecteur en angle 16"/>
          <p:cNvCxnSpPr>
            <a:stCxn id="7" idx="3"/>
            <a:endCxn id="15" idx="0"/>
          </p:cNvCxnSpPr>
          <p:nvPr/>
        </p:nvCxnSpPr>
        <p:spPr>
          <a:xfrm>
            <a:off x="7092280" y="2204864"/>
            <a:ext cx="1188132" cy="288032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7294481" y="1825079"/>
            <a:ext cx="181402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2000" dirty="0" smtClean="0"/>
              <a:t>[ condition VRAI ]</a:t>
            </a:r>
            <a:endParaRPr lang="fr-FR" sz="2000" dirty="0"/>
          </a:p>
        </p:txBody>
      </p:sp>
      <p:cxnSp>
        <p:nvCxnSpPr>
          <p:cNvPr id="29" name="Connecteur droit avec flèche 28"/>
          <p:cNvCxnSpPr>
            <a:stCxn id="7" idx="2"/>
            <a:endCxn id="27" idx="0"/>
          </p:cNvCxnSpPr>
          <p:nvPr/>
        </p:nvCxnSpPr>
        <p:spPr>
          <a:xfrm>
            <a:off x="6624228" y="2492896"/>
            <a:ext cx="0" cy="13681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6732240" y="3501008"/>
            <a:ext cx="83719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fr-FR" sz="2000" dirty="0" smtClean="0"/>
              <a:t>[ sinon ]</a:t>
            </a:r>
            <a:endParaRPr lang="fr-FR" sz="2000" dirty="0"/>
          </a:p>
        </p:txBody>
      </p:sp>
      <p:sp>
        <p:nvSpPr>
          <p:cNvPr id="35" name="Rectangle à coins arrondis 34"/>
          <p:cNvSpPr/>
          <p:nvPr/>
        </p:nvSpPr>
        <p:spPr>
          <a:xfrm>
            <a:off x="7776356" y="5373216"/>
            <a:ext cx="1008112" cy="648072"/>
          </a:xfrm>
          <a:prstGeom prst="roundRect">
            <a:avLst/>
          </a:prstGeom>
          <a:solidFill>
            <a:srgbClr val="FCD5B5"/>
          </a:solidFill>
          <a:ln>
            <a:solidFill>
              <a:srgbClr val="F796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pPr algn="ctr"/>
            <a:r>
              <a:rPr lang="fr-FR" b="1" dirty="0" smtClean="0">
                <a:solidFill>
                  <a:schemeClr val="tx1"/>
                </a:solidFill>
              </a:rPr>
              <a:t>…</a:t>
            </a:r>
            <a:endParaRPr lang="fr-FR" b="1" dirty="0">
              <a:solidFill>
                <a:schemeClr val="tx1"/>
              </a:solidFill>
            </a:endParaRPr>
          </a:p>
        </p:txBody>
      </p:sp>
      <p:cxnSp>
        <p:nvCxnSpPr>
          <p:cNvPr id="37" name="Connecteur en angle 36"/>
          <p:cNvCxnSpPr>
            <a:stCxn id="27" idx="2"/>
            <a:endCxn id="35" idx="1"/>
          </p:cNvCxnSpPr>
          <p:nvPr/>
        </p:nvCxnSpPr>
        <p:spPr>
          <a:xfrm rot="16200000" flipH="1">
            <a:off x="6750242" y="4671138"/>
            <a:ext cx="900100" cy="1152128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79512" y="4232989"/>
            <a:ext cx="5760640" cy="250837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36000" rIns="0" bIns="0">
            <a:spAutoFit/>
          </a:bodyPr>
          <a:lstStyle/>
          <a:p>
            <a:r>
              <a:rPr lang="fr-FR" sz="2000" b="1" dirty="0" smtClean="0"/>
              <a:t>if </a:t>
            </a:r>
            <a:r>
              <a:rPr lang="fr-FR" sz="2000" b="1" dirty="0"/>
              <a:t>( $</a:t>
            </a:r>
            <a:r>
              <a:rPr lang="fr-FR" sz="2000" b="1" dirty="0" err="1"/>
              <a:t>qte</a:t>
            </a:r>
            <a:r>
              <a:rPr lang="fr-FR" sz="2000" b="1" dirty="0"/>
              <a:t> &gt;= 100) </a:t>
            </a:r>
          </a:p>
          <a:p>
            <a:r>
              <a:rPr lang="fr-FR" sz="2000" dirty="0"/>
              <a:t>  </a:t>
            </a:r>
            <a:r>
              <a:rPr lang="fr-FR" sz="2000" b="1" dirty="0"/>
              <a:t> {   </a:t>
            </a:r>
            <a:r>
              <a:rPr lang="fr-FR" sz="2000" dirty="0" smtClean="0"/>
              <a:t>$</a:t>
            </a:r>
            <a:r>
              <a:rPr lang="fr-FR" sz="2000" dirty="0"/>
              <a:t>remise = 0.10; /* remise de 10 % offerte */</a:t>
            </a:r>
          </a:p>
          <a:p>
            <a:r>
              <a:rPr lang="fr-FR" sz="2000" dirty="0"/>
              <a:t>        </a:t>
            </a:r>
            <a:r>
              <a:rPr lang="fr-FR" sz="2000" b="1" i="1" dirty="0" err="1"/>
              <a:t>echo</a:t>
            </a:r>
            <a:r>
              <a:rPr lang="fr-FR" sz="2000" b="1" i="1" dirty="0"/>
              <a:t> "&lt;p&gt;Vous avez </a:t>
            </a:r>
            <a:r>
              <a:rPr lang="fr-FR" sz="2000" b="1" i="1" dirty="0" smtClean="0"/>
              <a:t>une </a:t>
            </a:r>
            <a:r>
              <a:rPr lang="fr-FR" sz="2000" b="1" i="1" dirty="0"/>
              <a:t>remise de 10% ! &lt;/p&gt;";</a:t>
            </a:r>
          </a:p>
          <a:p>
            <a:r>
              <a:rPr lang="fr-FR" sz="2000" dirty="0"/>
              <a:t>  </a:t>
            </a:r>
            <a:r>
              <a:rPr lang="fr-FR" sz="2000" b="1" dirty="0"/>
              <a:t>  }</a:t>
            </a:r>
          </a:p>
          <a:p>
            <a:r>
              <a:rPr lang="fr-FR" sz="2000" dirty="0"/>
              <a:t> </a:t>
            </a:r>
            <a:r>
              <a:rPr lang="fr-FR" sz="2000" b="1" dirty="0" err="1" smtClean="0"/>
              <a:t>else</a:t>
            </a:r>
            <a:r>
              <a:rPr lang="fr-FR" sz="2000" b="1" dirty="0" smtClean="0"/>
              <a:t> </a:t>
            </a:r>
            <a:r>
              <a:rPr lang="fr-FR" sz="2000" b="1" dirty="0"/>
              <a:t>{</a:t>
            </a:r>
          </a:p>
          <a:p>
            <a:r>
              <a:rPr lang="fr-FR" sz="2000" dirty="0"/>
              <a:t>       $remise = 0.05;</a:t>
            </a:r>
          </a:p>
          <a:p>
            <a:r>
              <a:rPr lang="fr-FR" sz="2000" dirty="0"/>
              <a:t>      </a:t>
            </a:r>
            <a:r>
              <a:rPr lang="fr-FR" sz="2000" b="1" i="1" dirty="0"/>
              <a:t> </a:t>
            </a:r>
            <a:r>
              <a:rPr lang="fr-FR" sz="2000" b="1" i="1" dirty="0" err="1"/>
              <a:t>echo</a:t>
            </a:r>
            <a:r>
              <a:rPr lang="fr-FR" sz="2000" b="1" i="1" dirty="0"/>
              <a:t> "&lt;p&gt;Vous </a:t>
            </a:r>
            <a:r>
              <a:rPr lang="fr-FR" sz="2000" b="1" i="1" dirty="0" smtClean="0"/>
              <a:t>avez une </a:t>
            </a:r>
            <a:r>
              <a:rPr lang="fr-FR" sz="2000" b="1" i="1" dirty="0"/>
              <a:t>remise de 5% &lt;/p&gt;";</a:t>
            </a:r>
          </a:p>
          <a:p>
            <a:r>
              <a:rPr lang="fr-FR" sz="2000" dirty="0"/>
              <a:t>   </a:t>
            </a:r>
            <a:r>
              <a:rPr lang="fr-FR" sz="2000" b="1" dirty="0" smtClean="0"/>
              <a:t>}</a:t>
            </a:r>
            <a:r>
              <a:rPr lang="fr-FR" sz="2000" dirty="0" smtClean="0"/>
              <a:t> </a:t>
            </a:r>
            <a:endParaRPr lang="fr-FR" sz="2000" dirty="0"/>
          </a:p>
        </p:txBody>
      </p:sp>
      <p:cxnSp>
        <p:nvCxnSpPr>
          <p:cNvPr id="39" name="Connecteur droit avec flèche 38"/>
          <p:cNvCxnSpPr>
            <a:stCxn id="15" idx="2"/>
            <a:endCxn id="35" idx="0"/>
          </p:cNvCxnSpPr>
          <p:nvPr/>
        </p:nvCxnSpPr>
        <p:spPr>
          <a:xfrm>
            <a:off x="8280412" y="3429000"/>
            <a:ext cx="0" cy="19442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4452160" y="2996952"/>
            <a:ext cx="1261809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000" b="1" i="1" dirty="0" smtClean="0"/>
              <a:t>optionnel</a:t>
            </a:r>
            <a:endParaRPr lang="fr-FR" sz="2000" b="1" i="1" dirty="0"/>
          </a:p>
        </p:txBody>
      </p:sp>
      <p:cxnSp>
        <p:nvCxnSpPr>
          <p:cNvPr id="42" name="Connecteur droit avec flèche 41"/>
          <p:cNvCxnSpPr>
            <a:stCxn id="40" idx="2"/>
          </p:cNvCxnSpPr>
          <p:nvPr/>
        </p:nvCxnSpPr>
        <p:spPr>
          <a:xfrm>
            <a:off x="5083065" y="3397062"/>
            <a:ext cx="881263" cy="463986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40" idx="1"/>
          </p:cNvCxnSpPr>
          <p:nvPr/>
        </p:nvCxnSpPr>
        <p:spPr>
          <a:xfrm flipH="1">
            <a:off x="3084008" y="3197007"/>
            <a:ext cx="1368152" cy="15969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Rectangle à coins arrondis 26"/>
          <p:cNvSpPr/>
          <p:nvPr/>
        </p:nvSpPr>
        <p:spPr>
          <a:xfrm>
            <a:off x="5868144" y="3861048"/>
            <a:ext cx="1512168" cy="936104"/>
          </a:xfrm>
          <a:prstGeom prst="roundRect">
            <a:avLst/>
          </a:prstGeom>
          <a:solidFill>
            <a:srgbClr val="FCD5B5"/>
          </a:solidFill>
          <a:ln>
            <a:solidFill>
              <a:srgbClr val="F796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pPr algn="ctr"/>
            <a:r>
              <a:rPr lang="fr-FR" b="1" dirty="0" smtClean="0">
                <a:solidFill>
                  <a:schemeClr val="tx1"/>
                </a:solidFill>
              </a:rPr>
              <a:t>Bloc d’instructions </a:t>
            </a:r>
            <a:br>
              <a:rPr lang="fr-FR" b="1" dirty="0" smtClean="0">
                <a:solidFill>
                  <a:schemeClr val="tx1"/>
                </a:solidFill>
              </a:rPr>
            </a:br>
            <a:r>
              <a:rPr lang="fr-FR" b="1" dirty="0" smtClean="0">
                <a:solidFill>
                  <a:schemeClr val="tx1"/>
                </a:solidFill>
              </a:rPr>
              <a:t>si faux</a:t>
            </a:r>
            <a:endParaRPr lang="fr-F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646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fr-FR" dirty="0"/>
              <a:t>PHP : if … </a:t>
            </a:r>
            <a:r>
              <a:rPr lang="fr-FR" dirty="0" err="1"/>
              <a:t>else</a:t>
            </a:r>
            <a:r>
              <a:rPr lang="fr-FR" dirty="0"/>
              <a:t> …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1520" y="1052736"/>
            <a:ext cx="8715404" cy="4525963"/>
          </a:xfrm>
        </p:spPr>
        <p:txBody>
          <a:bodyPr/>
          <a:lstStyle/>
          <a:p>
            <a:r>
              <a:rPr lang="fr-FR" b="1" dirty="0">
                <a:solidFill>
                  <a:srgbClr val="1F497D"/>
                </a:solidFill>
              </a:rPr>
              <a:t>Instructions conditionnelles  if … </a:t>
            </a:r>
            <a:r>
              <a:rPr lang="fr-FR" b="1" dirty="0" err="1">
                <a:solidFill>
                  <a:srgbClr val="1F497D"/>
                </a:solidFill>
              </a:rPr>
              <a:t>else</a:t>
            </a:r>
            <a:r>
              <a:rPr lang="fr-FR" b="1" dirty="0">
                <a:solidFill>
                  <a:srgbClr val="1F497D"/>
                </a:solidFill>
              </a:rPr>
              <a:t>…</a:t>
            </a:r>
          </a:p>
          <a:p>
            <a:pPr lvl="1"/>
            <a:r>
              <a:rPr lang="fr-FR" sz="2400" dirty="0" smtClean="0"/>
              <a:t>Les données pour la condition peuvent venir d’un formulaire </a:t>
            </a:r>
            <a:endParaRPr lang="fr-FR" sz="240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9BE58-7793-45FF-A067-2A41621469A2}" type="slidenum">
              <a:rPr lang="fr-FR" smtClean="0"/>
              <a:pPr/>
              <a:t>41</a:t>
            </a:fld>
            <a:endParaRPr lang="fr-FR"/>
          </a:p>
        </p:txBody>
      </p:sp>
      <p:grpSp>
        <p:nvGrpSpPr>
          <p:cNvPr id="9" name="Grouper 8"/>
          <p:cNvGrpSpPr/>
          <p:nvPr/>
        </p:nvGrpSpPr>
        <p:grpSpPr>
          <a:xfrm>
            <a:off x="107504" y="2132856"/>
            <a:ext cx="3888432" cy="4608512"/>
            <a:chOff x="179512" y="2790806"/>
            <a:chExt cx="5400600" cy="4320480"/>
          </a:xfrm>
        </p:grpSpPr>
        <p:sp>
          <p:nvSpPr>
            <p:cNvPr id="7" name="Rectangle 6"/>
            <p:cNvSpPr/>
            <p:nvPr/>
          </p:nvSpPr>
          <p:spPr>
            <a:xfrm>
              <a:off x="179512" y="3140968"/>
              <a:ext cx="5400600" cy="397031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fr-FR" b="1" dirty="0" smtClean="0"/>
                <a:t>&lt;</a:t>
              </a:r>
              <a:r>
                <a:rPr lang="fr-FR" b="1" dirty="0" err="1"/>
                <a:t>form</a:t>
              </a:r>
              <a:r>
                <a:rPr lang="fr-FR" b="1" dirty="0"/>
                <a:t> </a:t>
              </a:r>
              <a:r>
                <a:rPr lang="fr-FR" b="1" dirty="0" err="1"/>
                <a:t>name</a:t>
              </a:r>
              <a:r>
                <a:rPr lang="fr-FR" b="1" dirty="0" smtClean="0"/>
                <a:t>="…" </a:t>
              </a:r>
              <a:r>
                <a:rPr lang="fr-FR" b="1" dirty="0" err="1">
                  <a:solidFill>
                    <a:schemeClr val="tx2"/>
                  </a:solidFill>
                </a:rPr>
                <a:t>method</a:t>
              </a:r>
              <a:r>
                <a:rPr lang="fr-FR" b="1" dirty="0">
                  <a:solidFill>
                    <a:schemeClr val="tx2"/>
                  </a:solidFill>
                </a:rPr>
                <a:t>="</a:t>
              </a:r>
              <a:r>
                <a:rPr lang="fr-FR" b="1" dirty="0" smtClean="0">
                  <a:solidFill>
                    <a:schemeClr val="tx2"/>
                  </a:solidFill>
                </a:rPr>
                <a:t>POST"</a:t>
              </a:r>
              <a:endParaRPr lang="fr-FR" b="1" dirty="0" smtClean="0"/>
            </a:p>
            <a:p>
              <a:r>
                <a:rPr lang="fr-FR" dirty="0" smtClean="0"/>
                <a:t>      </a:t>
              </a:r>
              <a:r>
                <a:rPr lang="fr-FR" b="1" dirty="0" smtClean="0">
                  <a:solidFill>
                    <a:schemeClr val="tx2"/>
                  </a:solidFill>
                </a:rPr>
                <a:t>action</a:t>
              </a:r>
              <a:r>
                <a:rPr lang="fr-FR" b="1" dirty="0">
                  <a:solidFill>
                    <a:schemeClr val="tx2"/>
                  </a:solidFill>
                </a:rPr>
                <a:t>="coursPHP-11.php" </a:t>
              </a:r>
              <a:r>
                <a:rPr lang="fr-FR" dirty="0" smtClean="0"/>
                <a:t>&gt;</a:t>
              </a:r>
              <a:endParaRPr lang="fr-FR" dirty="0"/>
            </a:p>
            <a:p>
              <a:r>
                <a:rPr lang="fr-FR" dirty="0" smtClean="0"/>
                <a:t>…</a:t>
              </a:r>
              <a:endParaRPr lang="fr-FR" dirty="0"/>
            </a:p>
            <a:p>
              <a:r>
                <a:rPr lang="fr-FR" dirty="0" smtClean="0"/>
                <a:t> </a:t>
              </a:r>
              <a:r>
                <a:rPr lang="fr-FR" b="1" dirty="0" smtClean="0"/>
                <a:t>&lt;</a:t>
              </a:r>
              <a:r>
                <a:rPr lang="fr-FR" b="1" dirty="0"/>
                <a:t>select </a:t>
              </a:r>
              <a:r>
                <a:rPr lang="fr-FR" b="1" dirty="0" err="1">
                  <a:solidFill>
                    <a:srgbClr val="1F497D"/>
                  </a:solidFill>
                </a:rPr>
                <a:t>name</a:t>
              </a:r>
              <a:r>
                <a:rPr lang="fr-FR" b="1" dirty="0">
                  <a:solidFill>
                    <a:srgbClr val="1F497D"/>
                  </a:solidFill>
                </a:rPr>
                <a:t>="prix"</a:t>
              </a:r>
              <a:r>
                <a:rPr lang="fr-FR" b="1" dirty="0"/>
                <a:t>&gt;</a:t>
              </a:r>
            </a:p>
            <a:p>
              <a:r>
                <a:rPr lang="fr-FR" dirty="0"/>
                <a:t> </a:t>
              </a:r>
              <a:r>
                <a:rPr lang="fr-FR" dirty="0" smtClean="0"/>
                <a:t>     </a:t>
              </a:r>
              <a:r>
                <a:rPr lang="fr-FR" b="1" dirty="0" smtClean="0"/>
                <a:t>&lt;</a:t>
              </a:r>
              <a:r>
                <a:rPr lang="fr-FR" b="1" dirty="0"/>
                <a:t>option </a:t>
              </a:r>
              <a:r>
                <a:rPr lang="fr-FR" b="1" dirty="0">
                  <a:solidFill>
                    <a:srgbClr val="1F497D"/>
                  </a:solidFill>
                </a:rPr>
                <a:t>value="</a:t>
              </a:r>
              <a:r>
                <a:rPr lang="fr-FR" b="1" dirty="0" smtClean="0">
                  <a:solidFill>
                    <a:srgbClr val="1F497D"/>
                  </a:solidFill>
                </a:rPr>
                <a:t>10"</a:t>
              </a:r>
              <a:r>
                <a:rPr lang="fr-FR" b="1" dirty="0" smtClean="0"/>
                <a:t>&gt;</a:t>
              </a:r>
              <a:br>
                <a:rPr lang="fr-FR" b="1" dirty="0" smtClean="0"/>
              </a:br>
              <a:r>
                <a:rPr lang="fr-FR" b="1" dirty="0" smtClean="0"/>
                <a:t>	    </a:t>
              </a:r>
              <a:r>
                <a:rPr lang="fr-FR" dirty="0" smtClean="0"/>
                <a:t>Super </a:t>
              </a:r>
              <a:r>
                <a:rPr lang="fr-FR" dirty="0" err="1"/>
                <a:t>Kdo</a:t>
              </a:r>
              <a:r>
                <a:rPr lang="fr-FR" dirty="0"/>
                <a:t> - 10€  </a:t>
              </a:r>
              <a:r>
                <a:rPr lang="fr-FR" b="1" dirty="0" smtClean="0"/>
                <a:t>&lt;/</a:t>
              </a:r>
              <a:r>
                <a:rPr lang="fr-FR" b="1" dirty="0"/>
                <a:t>option&gt;</a:t>
              </a:r>
            </a:p>
            <a:p>
              <a:r>
                <a:rPr lang="fr-FR" dirty="0"/>
                <a:t>   </a:t>
              </a:r>
              <a:r>
                <a:rPr lang="fr-FR" dirty="0" smtClean="0"/>
                <a:t> …</a:t>
              </a:r>
              <a:endParaRPr lang="fr-FR" dirty="0"/>
            </a:p>
            <a:p>
              <a:r>
                <a:rPr lang="fr-FR" dirty="0"/>
                <a:t> </a:t>
              </a:r>
              <a:r>
                <a:rPr lang="fr-FR" b="1" dirty="0" smtClean="0"/>
                <a:t>&lt;</a:t>
              </a:r>
              <a:r>
                <a:rPr lang="fr-FR" b="1" dirty="0"/>
                <a:t>/select</a:t>
              </a:r>
              <a:r>
                <a:rPr lang="fr-FR" b="1" dirty="0" smtClean="0"/>
                <a:t>&gt;</a:t>
              </a:r>
              <a:endParaRPr lang="fr-FR" dirty="0"/>
            </a:p>
            <a:p>
              <a:r>
                <a:rPr lang="fr-FR" dirty="0" smtClean="0"/>
                <a:t> …</a:t>
              </a:r>
            </a:p>
            <a:p>
              <a:r>
                <a:rPr lang="fr-FR" dirty="0" smtClean="0"/>
                <a:t> </a:t>
              </a:r>
              <a:r>
                <a:rPr lang="fr-FR" b="1" dirty="0" smtClean="0"/>
                <a:t>&lt;</a:t>
              </a:r>
              <a:r>
                <a:rPr lang="fr-FR" b="1" dirty="0"/>
                <a:t>input type="</a:t>
              </a:r>
              <a:r>
                <a:rPr lang="fr-FR" b="1" dirty="0" err="1"/>
                <a:t>number</a:t>
              </a:r>
              <a:r>
                <a:rPr lang="fr-FR" b="1" dirty="0"/>
                <a:t>" size="10" </a:t>
              </a:r>
              <a:endParaRPr lang="fr-FR" b="1" dirty="0" smtClean="0"/>
            </a:p>
            <a:p>
              <a:r>
                <a:rPr lang="fr-FR" b="1" dirty="0">
                  <a:solidFill>
                    <a:srgbClr val="1F497D"/>
                  </a:solidFill>
                </a:rPr>
                <a:t> </a:t>
              </a:r>
              <a:r>
                <a:rPr lang="fr-FR" b="1" dirty="0" smtClean="0">
                  <a:solidFill>
                    <a:srgbClr val="1F497D"/>
                  </a:solidFill>
                </a:rPr>
                <a:t>             </a:t>
              </a:r>
              <a:r>
                <a:rPr lang="fr-FR" b="1" dirty="0" err="1" smtClean="0">
                  <a:solidFill>
                    <a:srgbClr val="1F497D"/>
                  </a:solidFill>
                </a:rPr>
                <a:t>name</a:t>
              </a:r>
              <a:r>
                <a:rPr lang="fr-FR" b="1" dirty="0">
                  <a:solidFill>
                    <a:srgbClr val="1F497D"/>
                  </a:solidFill>
                </a:rPr>
                <a:t>="</a:t>
              </a:r>
              <a:r>
                <a:rPr lang="fr-FR" b="1" dirty="0" err="1" smtClean="0">
                  <a:solidFill>
                    <a:srgbClr val="1F497D"/>
                  </a:solidFill>
                </a:rPr>
                <a:t>qte</a:t>
              </a:r>
              <a:r>
                <a:rPr lang="fr-FR" b="1" dirty="0" smtClean="0">
                  <a:solidFill>
                    <a:srgbClr val="1F497D"/>
                  </a:solidFill>
                </a:rPr>
                <a:t>"</a:t>
              </a:r>
              <a:r>
                <a:rPr lang="fr-FR" b="1" dirty="0" smtClean="0"/>
                <a:t> /&gt;</a:t>
              </a:r>
            </a:p>
            <a:p>
              <a:r>
                <a:rPr lang="fr-FR" dirty="0" smtClean="0"/>
                <a:t>…</a:t>
              </a:r>
              <a:endParaRPr lang="fr-FR" dirty="0"/>
            </a:p>
            <a:p>
              <a:r>
                <a:rPr lang="fr-FR" b="1" i="1" dirty="0" smtClean="0"/>
                <a:t>&lt;</a:t>
              </a:r>
              <a:r>
                <a:rPr lang="fr-FR" b="1" i="1" dirty="0"/>
                <a:t>input type="</a:t>
              </a:r>
              <a:r>
                <a:rPr lang="fr-FR" b="1" i="1" dirty="0" err="1"/>
                <a:t>submit</a:t>
              </a:r>
              <a:r>
                <a:rPr lang="fr-FR" b="1" i="1" dirty="0"/>
                <a:t>" value="Devis" /&gt; </a:t>
              </a:r>
            </a:p>
            <a:p>
              <a:r>
                <a:rPr lang="fr-FR" dirty="0" smtClean="0"/>
                <a:t>&lt;</a:t>
              </a:r>
              <a:r>
                <a:rPr lang="fr-FR" dirty="0"/>
                <a:t>/</a:t>
              </a:r>
              <a:r>
                <a:rPr lang="fr-FR" dirty="0" err="1"/>
                <a:t>form</a:t>
              </a:r>
              <a:r>
                <a:rPr lang="fr-FR" dirty="0" smtClean="0"/>
                <a:t>&gt;</a:t>
              </a:r>
              <a:endParaRPr lang="fr-FR" dirty="0"/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187331" y="2790806"/>
              <a:ext cx="3009117" cy="36991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fr-FR" dirty="0" smtClean="0"/>
                <a:t>formExemple11.html</a:t>
              </a:r>
              <a:endParaRPr lang="fr-FR" dirty="0"/>
            </a:p>
          </p:txBody>
        </p:sp>
      </p:grpSp>
      <p:grpSp>
        <p:nvGrpSpPr>
          <p:cNvPr id="12" name="Grouper 11"/>
          <p:cNvGrpSpPr/>
          <p:nvPr/>
        </p:nvGrpSpPr>
        <p:grpSpPr>
          <a:xfrm>
            <a:off x="4067944" y="2060848"/>
            <a:ext cx="5004048" cy="4725144"/>
            <a:chOff x="4067944" y="2132856"/>
            <a:chExt cx="5004048" cy="4508927"/>
          </a:xfrm>
        </p:grpSpPr>
        <p:sp>
          <p:nvSpPr>
            <p:cNvPr id="10" name="Rectangle 9"/>
            <p:cNvSpPr/>
            <p:nvPr/>
          </p:nvSpPr>
          <p:spPr>
            <a:xfrm>
              <a:off x="4067944" y="2132856"/>
              <a:ext cx="5004048" cy="450892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fr-FR" sz="2000" b="1" dirty="0"/>
                <a:t>&lt;?</a:t>
              </a:r>
              <a:r>
                <a:rPr lang="fr-FR" sz="2000" b="1" dirty="0" err="1"/>
                <a:t>php</a:t>
              </a:r>
              <a:endParaRPr lang="fr-FR" sz="2000" b="1" dirty="0"/>
            </a:p>
            <a:p>
              <a:r>
                <a:rPr lang="fr-FR" dirty="0"/>
                <a:t> </a:t>
              </a:r>
              <a:r>
                <a:rPr lang="fr-FR" dirty="0">
                  <a:solidFill>
                    <a:srgbClr val="1F497D"/>
                  </a:solidFill>
                </a:rPr>
                <a:t>  </a:t>
              </a:r>
              <a:r>
                <a:rPr lang="fr-FR" sz="2000" b="1" dirty="0">
                  <a:solidFill>
                    <a:srgbClr val="1F497D"/>
                  </a:solidFill>
                </a:rPr>
                <a:t>$</a:t>
              </a:r>
              <a:r>
                <a:rPr lang="fr-FR" sz="2000" b="1" dirty="0" err="1">
                  <a:solidFill>
                    <a:srgbClr val="1F497D"/>
                  </a:solidFill>
                </a:rPr>
                <a:t>qte</a:t>
              </a:r>
              <a:r>
                <a:rPr lang="fr-FR" sz="2000" b="1" dirty="0">
                  <a:solidFill>
                    <a:srgbClr val="1F497D"/>
                  </a:solidFill>
                </a:rPr>
                <a:t> = $_POST["</a:t>
              </a:r>
              <a:r>
                <a:rPr lang="fr-FR" sz="2000" b="1" dirty="0" err="1">
                  <a:solidFill>
                    <a:srgbClr val="1F497D"/>
                  </a:solidFill>
                </a:rPr>
                <a:t>qte</a:t>
              </a:r>
              <a:r>
                <a:rPr lang="fr-FR" sz="2000" b="1" dirty="0">
                  <a:solidFill>
                    <a:srgbClr val="1F497D"/>
                  </a:solidFill>
                </a:rPr>
                <a:t>"];</a:t>
              </a:r>
            </a:p>
            <a:p>
              <a:r>
                <a:rPr lang="fr-FR" sz="2000" b="1" dirty="0">
                  <a:solidFill>
                    <a:srgbClr val="1F497D"/>
                  </a:solidFill>
                </a:rPr>
                <a:t>   $</a:t>
              </a:r>
              <a:r>
                <a:rPr lang="fr-FR" sz="2000" b="1" dirty="0" err="1">
                  <a:solidFill>
                    <a:srgbClr val="1F497D"/>
                  </a:solidFill>
                </a:rPr>
                <a:t>prixunit</a:t>
              </a:r>
              <a:r>
                <a:rPr lang="fr-FR" sz="2000" b="1" dirty="0">
                  <a:solidFill>
                    <a:srgbClr val="1F497D"/>
                  </a:solidFill>
                </a:rPr>
                <a:t> = $_POST["prix"];</a:t>
              </a:r>
            </a:p>
            <a:p>
              <a:r>
                <a:rPr lang="fr-FR" dirty="0"/>
                <a:t>  </a:t>
              </a:r>
              <a:r>
                <a:rPr lang="fr-FR" b="1" dirty="0"/>
                <a:t> </a:t>
              </a:r>
              <a:r>
                <a:rPr lang="fi-FI" b="1" dirty="0"/>
                <a:t>$</a:t>
              </a:r>
              <a:r>
                <a:rPr lang="fi-FI" b="1" dirty="0" err="1"/>
                <a:t>remise</a:t>
              </a:r>
              <a:r>
                <a:rPr lang="fi-FI" b="1" dirty="0"/>
                <a:t> = 0; </a:t>
              </a:r>
              <a:endParaRPr lang="fi-FI" b="1" dirty="0" smtClean="0"/>
            </a:p>
            <a:p>
              <a:endParaRPr lang="fr-FR" dirty="0"/>
            </a:p>
            <a:p>
              <a:r>
                <a:rPr lang="fr-FR" dirty="0"/>
                <a:t>  </a:t>
              </a:r>
              <a:r>
                <a:rPr lang="fr-FR" sz="2000" b="1" dirty="0"/>
                <a:t> </a:t>
              </a:r>
              <a:r>
                <a:rPr lang="fr-FR" sz="2000" b="1" dirty="0">
                  <a:solidFill>
                    <a:srgbClr val="1F497D"/>
                  </a:solidFill>
                </a:rPr>
                <a:t>if ( $</a:t>
              </a:r>
              <a:r>
                <a:rPr lang="fr-FR" sz="2000" b="1" dirty="0" err="1">
                  <a:solidFill>
                    <a:srgbClr val="1F497D"/>
                  </a:solidFill>
                </a:rPr>
                <a:t>qte</a:t>
              </a:r>
              <a:r>
                <a:rPr lang="fr-FR" sz="2000" b="1" dirty="0">
                  <a:solidFill>
                    <a:srgbClr val="1F497D"/>
                  </a:solidFill>
                </a:rPr>
                <a:t> &gt;= 100) </a:t>
              </a:r>
            </a:p>
            <a:p>
              <a:r>
                <a:rPr lang="fr-FR" b="1" dirty="0"/>
                <a:t>   { </a:t>
              </a:r>
              <a:r>
                <a:rPr lang="fr-FR" b="1" dirty="0" smtClean="0"/>
                <a:t>  </a:t>
              </a:r>
              <a:r>
                <a:rPr lang="fr-FR" b="1" dirty="0">
                  <a:solidFill>
                    <a:srgbClr val="1F497D"/>
                  </a:solidFill>
                </a:rPr>
                <a:t>$remise = 0.10; </a:t>
              </a:r>
              <a:r>
                <a:rPr lang="fr-FR" dirty="0"/>
                <a:t>/* remise de 10 % offerte */</a:t>
              </a:r>
            </a:p>
            <a:p>
              <a:r>
                <a:rPr lang="fr-FR" dirty="0"/>
                <a:t>      </a:t>
              </a:r>
              <a:r>
                <a:rPr lang="fr-FR" dirty="0" smtClean="0"/>
                <a:t> </a:t>
              </a:r>
              <a:r>
                <a:rPr lang="fr-FR" dirty="0" err="1"/>
                <a:t>echo</a:t>
              </a:r>
              <a:r>
                <a:rPr lang="fr-FR" dirty="0"/>
                <a:t> "&lt;p&gt;Vous avez </a:t>
              </a:r>
              <a:r>
                <a:rPr lang="fr-FR" dirty="0" smtClean="0"/>
                <a:t>une </a:t>
              </a:r>
              <a:r>
                <a:rPr lang="fr-FR" dirty="0"/>
                <a:t>remise de 10% ! &lt;/p&gt;";</a:t>
              </a:r>
            </a:p>
            <a:p>
              <a:r>
                <a:rPr lang="fr-FR" dirty="0"/>
                <a:t> </a:t>
              </a:r>
              <a:r>
                <a:rPr lang="fr-FR" b="1" dirty="0"/>
                <a:t>   </a:t>
              </a:r>
              <a:r>
                <a:rPr lang="fr-FR" b="1" dirty="0" smtClean="0"/>
                <a:t>}</a:t>
              </a:r>
              <a:endParaRPr lang="fr-FR" b="1" dirty="0"/>
            </a:p>
            <a:p>
              <a:pPr>
                <a:spcBef>
                  <a:spcPts val="600"/>
                </a:spcBef>
              </a:pPr>
              <a:r>
                <a:rPr lang="fr-FR" sz="2000" b="1" dirty="0" smtClean="0"/>
                <a:t>$</a:t>
              </a:r>
              <a:r>
                <a:rPr lang="fr-FR" sz="2000" b="1" dirty="0"/>
                <a:t>prix =  </a:t>
              </a:r>
              <a:r>
                <a:rPr lang="fr-FR" sz="2000" b="1" dirty="0">
                  <a:solidFill>
                    <a:srgbClr val="1F497D"/>
                  </a:solidFill>
                </a:rPr>
                <a:t>$</a:t>
              </a:r>
              <a:r>
                <a:rPr lang="fr-FR" sz="2000" b="1" dirty="0" err="1">
                  <a:solidFill>
                    <a:srgbClr val="1F497D"/>
                  </a:solidFill>
                </a:rPr>
                <a:t>prixunit</a:t>
              </a:r>
              <a:r>
                <a:rPr lang="fr-FR" sz="2000" b="1" dirty="0">
                  <a:solidFill>
                    <a:srgbClr val="1F497D"/>
                  </a:solidFill>
                </a:rPr>
                <a:t> * $</a:t>
              </a:r>
              <a:r>
                <a:rPr lang="fr-FR" sz="2000" b="1" dirty="0" err="1">
                  <a:solidFill>
                    <a:srgbClr val="1F497D"/>
                  </a:solidFill>
                </a:rPr>
                <a:t>qte</a:t>
              </a:r>
              <a:r>
                <a:rPr lang="fr-FR" sz="2000" b="1" dirty="0">
                  <a:solidFill>
                    <a:srgbClr val="1F497D"/>
                  </a:solidFill>
                </a:rPr>
                <a:t> </a:t>
              </a:r>
              <a:r>
                <a:rPr lang="fr-FR" sz="2000" b="1" dirty="0" smtClean="0">
                  <a:solidFill>
                    <a:srgbClr val="1F497D"/>
                  </a:solidFill>
                </a:rPr>
                <a:t/>
              </a:r>
              <a:br>
                <a:rPr lang="fr-FR" sz="2000" b="1" dirty="0" smtClean="0">
                  <a:solidFill>
                    <a:srgbClr val="1F497D"/>
                  </a:solidFill>
                </a:rPr>
              </a:br>
              <a:r>
                <a:rPr lang="fr-FR" sz="2000" b="1" dirty="0" smtClean="0"/>
                <a:t>	           - (</a:t>
              </a:r>
              <a:r>
                <a:rPr lang="fr-FR" sz="2000" b="1" dirty="0"/>
                <a:t>$</a:t>
              </a:r>
              <a:r>
                <a:rPr lang="fr-FR" sz="2000" b="1" dirty="0" err="1"/>
                <a:t>prixunit</a:t>
              </a:r>
              <a:r>
                <a:rPr lang="fr-FR" sz="2000" b="1" dirty="0"/>
                <a:t> * $</a:t>
              </a:r>
              <a:r>
                <a:rPr lang="fr-FR" sz="2000" b="1" dirty="0" err="1"/>
                <a:t>qte</a:t>
              </a:r>
              <a:r>
                <a:rPr lang="fr-FR" sz="2000" b="1" dirty="0"/>
                <a:t> * </a:t>
              </a:r>
              <a:r>
                <a:rPr lang="fr-FR" sz="2000" b="1" dirty="0">
                  <a:solidFill>
                    <a:srgbClr val="1F497D"/>
                  </a:solidFill>
                </a:rPr>
                <a:t>$remise</a:t>
              </a:r>
              <a:r>
                <a:rPr lang="fr-FR" sz="2000" b="1" dirty="0"/>
                <a:t>);</a:t>
              </a:r>
            </a:p>
            <a:p>
              <a:r>
                <a:rPr lang="fr-FR" dirty="0"/>
                <a:t> </a:t>
              </a:r>
              <a:r>
                <a:rPr lang="fr-FR" b="1" dirty="0" err="1" smtClean="0"/>
                <a:t>echo</a:t>
              </a:r>
              <a:r>
                <a:rPr lang="fr-FR" dirty="0" smtClean="0"/>
                <a:t> </a:t>
              </a:r>
              <a:r>
                <a:rPr lang="fr-FR" dirty="0"/>
                <a:t>"</a:t>
              </a:r>
              <a:r>
                <a:rPr lang="fr-FR" i="1" dirty="0"/>
                <a:t>&lt;p&gt; Pour un prix de &lt;i&gt; </a:t>
              </a:r>
              <a:r>
                <a:rPr lang="fr-FR" b="1" i="1" dirty="0"/>
                <a:t>$</a:t>
              </a:r>
              <a:r>
                <a:rPr lang="fr-FR" b="1" i="1" dirty="0" err="1"/>
                <a:t>prixunit</a:t>
              </a:r>
              <a:r>
                <a:rPr lang="fr-FR" b="1" i="1" dirty="0"/>
                <a:t> </a:t>
              </a:r>
              <a:r>
                <a:rPr lang="fr-FR" i="1" dirty="0"/>
                <a:t>&lt;/i&gt; </a:t>
              </a:r>
              <a:r>
                <a:rPr lang="fr-FR" i="1" dirty="0" smtClean="0"/>
                <a:t/>
              </a:r>
              <a:br>
                <a:rPr lang="fr-FR" i="1" dirty="0" smtClean="0"/>
              </a:br>
              <a:r>
                <a:rPr lang="fr-FR" i="1" dirty="0" smtClean="0"/>
                <a:t>            l'unité  </a:t>
              </a:r>
              <a:r>
                <a:rPr lang="fr-FR" i="1" dirty="0"/>
                <a:t>et  &lt;i&gt; </a:t>
              </a:r>
              <a:r>
                <a:rPr lang="fr-FR" b="1" i="1" dirty="0"/>
                <a:t>$</a:t>
              </a:r>
              <a:r>
                <a:rPr lang="fr-FR" b="1" i="1" dirty="0" err="1"/>
                <a:t>qte</a:t>
              </a:r>
              <a:r>
                <a:rPr lang="fr-FR" b="1" i="1" dirty="0"/>
                <a:t> </a:t>
              </a:r>
              <a:r>
                <a:rPr lang="fr-FR" i="1" dirty="0"/>
                <a:t>&lt;/i&gt; unités, vous avez </a:t>
              </a:r>
              <a:r>
                <a:rPr lang="fr-FR" i="1" dirty="0" smtClean="0"/>
                <a:t>à</a:t>
              </a:r>
            </a:p>
            <a:p>
              <a:r>
                <a:rPr lang="fr-FR" i="1" dirty="0"/>
                <a:t> </a:t>
              </a:r>
              <a:r>
                <a:rPr lang="fr-FR" i="1" dirty="0" smtClean="0"/>
                <a:t>           </a:t>
              </a:r>
              <a:r>
                <a:rPr lang="fr-FR" i="1" dirty="0"/>
                <a:t>régler &lt;i&gt;</a:t>
              </a:r>
              <a:r>
                <a:rPr lang="fr-FR" b="1" i="1" dirty="0"/>
                <a:t> $prix </a:t>
              </a:r>
              <a:r>
                <a:rPr lang="fr-FR" i="1" dirty="0"/>
                <a:t>&lt;/i&gt;&lt;/p&gt;";  </a:t>
              </a:r>
            </a:p>
            <a:p>
              <a:r>
                <a:rPr lang="fr-FR" b="1" dirty="0"/>
                <a:t>?&gt; 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7231382" y="2132856"/>
              <a:ext cx="1805114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smtClean="0"/>
                <a:t>coursPHP-11.php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49800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34888" y="-306288"/>
            <a:ext cx="8229600" cy="1143000"/>
          </a:xfrm>
        </p:spPr>
        <p:txBody>
          <a:bodyPr/>
          <a:lstStyle/>
          <a:p>
            <a:r>
              <a:rPr lang="fr-FR" dirty="0"/>
              <a:t>PHP : if … </a:t>
            </a:r>
            <a:r>
              <a:rPr lang="fr-FR" dirty="0" err="1"/>
              <a:t>else</a:t>
            </a:r>
            <a:r>
              <a:rPr lang="fr-FR" dirty="0"/>
              <a:t> …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9BE58-7793-45FF-A067-2A41621469A2}" type="slidenum">
              <a:rPr lang="fr-FR" smtClean="0"/>
              <a:pPr/>
              <a:t>42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659591"/>
            <a:ext cx="4075894" cy="24482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107504" y="3280910"/>
            <a:ext cx="4320480" cy="33701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b="1" dirty="0" smtClean="0"/>
              <a:t>&lt;</a:t>
            </a:r>
            <a:r>
              <a:rPr lang="fr-FR" b="1" dirty="0" err="1"/>
              <a:t>form</a:t>
            </a:r>
            <a:r>
              <a:rPr lang="fr-FR" b="1" dirty="0"/>
              <a:t> </a:t>
            </a:r>
            <a:r>
              <a:rPr lang="fr-FR" b="1" dirty="0" err="1"/>
              <a:t>name</a:t>
            </a:r>
            <a:r>
              <a:rPr lang="fr-FR" b="1" dirty="0" smtClean="0"/>
              <a:t>="…" </a:t>
            </a:r>
            <a:r>
              <a:rPr lang="fr-FR" b="1" dirty="0" err="1">
                <a:solidFill>
                  <a:schemeClr val="tx1"/>
                </a:solidFill>
              </a:rPr>
              <a:t>method</a:t>
            </a:r>
            <a:r>
              <a:rPr lang="fr-FR" b="1" dirty="0">
                <a:solidFill>
                  <a:schemeClr val="tx1"/>
                </a:solidFill>
              </a:rPr>
              <a:t>="</a:t>
            </a:r>
            <a:r>
              <a:rPr lang="fr-FR" b="1" dirty="0" smtClean="0">
                <a:solidFill>
                  <a:schemeClr val="tx1"/>
                </a:solidFill>
              </a:rPr>
              <a:t>POST"</a:t>
            </a:r>
          </a:p>
          <a:p>
            <a:r>
              <a:rPr lang="fr-FR" dirty="0" smtClean="0"/>
              <a:t>            </a:t>
            </a:r>
            <a:r>
              <a:rPr lang="fr-FR" b="1" dirty="0" smtClean="0">
                <a:solidFill>
                  <a:schemeClr val="tx2"/>
                </a:solidFill>
              </a:rPr>
              <a:t>action</a:t>
            </a:r>
            <a:r>
              <a:rPr lang="fr-FR" b="1" dirty="0">
                <a:solidFill>
                  <a:schemeClr val="tx2"/>
                </a:solidFill>
              </a:rPr>
              <a:t>="coursPHP-11.php" </a:t>
            </a:r>
            <a:r>
              <a:rPr lang="fr-FR" dirty="0" smtClean="0"/>
              <a:t>&gt;</a:t>
            </a:r>
            <a:endParaRPr lang="fr-FR" dirty="0"/>
          </a:p>
          <a:p>
            <a:pPr>
              <a:spcBef>
                <a:spcPts val="600"/>
              </a:spcBef>
            </a:pPr>
            <a:r>
              <a:rPr lang="fr-FR" dirty="0" smtClean="0"/>
              <a:t>  &lt;label&gt;Produit : &lt;/label&gt;</a:t>
            </a:r>
            <a:endParaRPr lang="fr-FR" dirty="0"/>
          </a:p>
          <a:p>
            <a:r>
              <a:rPr lang="fr-FR" dirty="0" smtClean="0"/>
              <a:t>  </a:t>
            </a:r>
            <a:r>
              <a:rPr lang="fr-FR" b="1" dirty="0" smtClean="0"/>
              <a:t>&lt;</a:t>
            </a:r>
            <a:r>
              <a:rPr lang="fr-FR" b="1" dirty="0"/>
              <a:t>select </a:t>
            </a:r>
            <a:r>
              <a:rPr lang="fr-FR" b="1" dirty="0" err="1">
                <a:solidFill>
                  <a:srgbClr val="1F497D"/>
                </a:solidFill>
              </a:rPr>
              <a:t>name</a:t>
            </a:r>
            <a:r>
              <a:rPr lang="fr-FR" b="1" dirty="0">
                <a:solidFill>
                  <a:srgbClr val="1F497D"/>
                </a:solidFill>
              </a:rPr>
              <a:t>="prix"</a:t>
            </a:r>
            <a:r>
              <a:rPr lang="fr-FR" b="1" dirty="0"/>
              <a:t>&gt;</a:t>
            </a:r>
          </a:p>
          <a:p>
            <a:r>
              <a:rPr lang="fr-FR" dirty="0" smtClean="0"/>
              <a:t>    </a:t>
            </a:r>
            <a:r>
              <a:rPr lang="fr-FR" b="1" dirty="0" smtClean="0"/>
              <a:t>&lt;</a:t>
            </a:r>
            <a:r>
              <a:rPr lang="fr-FR" b="1" dirty="0"/>
              <a:t>option </a:t>
            </a:r>
            <a:r>
              <a:rPr lang="fr-FR" b="1" dirty="0">
                <a:solidFill>
                  <a:srgbClr val="1F497D"/>
                </a:solidFill>
              </a:rPr>
              <a:t>value="</a:t>
            </a:r>
            <a:r>
              <a:rPr lang="fr-FR" b="1" dirty="0" smtClean="0">
                <a:solidFill>
                  <a:srgbClr val="1F497D"/>
                </a:solidFill>
              </a:rPr>
              <a:t>10"</a:t>
            </a:r>
            <a:r>
              <a:rPr lang="fr-FR" b="1" dirty="0" smtClean="0"/>
              <a:t> &gt;</a:t>
            </a:r>
            <a:r>
              <a:rPr lang="fr-FR" i="1" dirty="0" smtClean="0"/>
              <a:t>Super </a:t>
            </a:r>
            <a:r>
              <a:rPr lang="fr-FR" dirty="0" smtClean="0"/>
              <a:t>… </a:t>
            </a:r>
            <a:r>
              <a:rPr lang="fr-FR" b="1" dirty="0" smtClean="0"/>
              <a:t>&lt;</a:t>
            </a:r>
            <a:r>
              <a:rPr lang="fr-FR" b="1" dirty="0"/>
              <a:t>/option&gt;</a:t>
            </a:r>
          </a:p>
          <a:p>
            <a:r>
              <a:rPr lang="fr-FR" dirty="0"/>
              <a:t>   </a:t>
            </a:r>
            <a:r>
              <a:rPr lang="fr-FR" dirty="0" smtClean="0"/>
              <a:t> …  </a:t>
            </a:r>
            <a:r>
              <a:rPr lang="fr-FR" b="1" dirty="0" smtClean="0"/>
              <a:t>&lt;</a:t>
            </a:r>
            <a:r>
              <a:rPr lang="fr-FR" b="1" dirty="0"/>
              <a:t>/select</a:t>
            </a:r>
            <a:r>
              <a:rPr lang="fr-FR" b="1" dirty="0" smtClean="0"/>
              <a:t>&gt;</a:t>
            </a:r>
            <a:r>
              <a:rPr lang="fr-FR" dirty="0" smtClean="0"/>
              <a:t>     </a:t>
            </a:r>
            <a:r>
              <a:rPr lang="fr-FR" dirty="0"/>
              <a:t>&lt;</a:t>
            </a:r>
            <a:r>
              <a:rPr lang="fr-FR" dirty="0" err="1"/>
              <a:t>br</a:t>
            </a:r>
            <a:r>
              <a:rPr lang="fr-FR" dirty="0"/>
              <a:t>/</a:t>
            </a:r>
            <a:r>
              <a:rPr lang="fr-FR" dirty="0" smtClean="0"/>
              <a:t>&gt;</a:t>
            </a:r>
            <a:endParaRPr lang="fr-FR" dirty="0"/>
          </a:p>
          <a:p>
            <a:pPr>
              <a:spcBef>
                <a:spcPts val="600"/>
              </a:spcBef>
            </a:pPr>
            <a:r>
              <a:rPr lang="fr-FR" dirty="0" smtClean="0"/>
              <a:t>   &lt;</a:t>
            </a:r>
            <a:r>
              <a:rPr lang="fr-FR" dirty="0"/>
              <a:t>label &gt;Quantité : &lt;/label&gt;</a:t>
            </a:r>
          </a:p>
          <a:p>
            <a:r>
              <a:rPr lang="fr-FR" dirty="0" smtClean="0"/>
              <a:t>   </a:t>
            </a:r>
            <a:r>
              <a:rPr lang="fr-FR" b="1" dirty="0" smtClean="0"/>
              <a:t>&lt;</a:t>
            </a:r>
            <a:r>
              <a:rPr lang="fr-FR" b="1" dirty="0"/>
              <a:t>input </a:t>
            </a:r>
            <a:r>
              <a:rPr lang="fr-FR" b="1" dirty="0" err="1">
                <a:solidFill>
                  <a:srgbClr val="1F497D"/>
                </a:solidFill>
              </a:rPr>
              <a:t>name</a:t>
            </a:r>
            <a:r>
              <a:rPr lang="fr-FR" b="1" dirty="0">
                <a:solidFill>
                  <a:srgbClr val="1F497D"/>
                </a:solidFill>
              </a:rPr>
              <a:t>="</a:t>
            </a:r>
            <a:r>
              <a:rPr lang="fr-FR" b="1" dirty="0" err="1">
                <a:solidFill>
                  <a:srgbClr val="1F497D"/>
                </a:solidFill>
              </a:rPr>
              <a:t>qte</a:t>
            </a:r>
            <a:r>
              <a:rPr lang="fr-FR" b="1" dirty="0">
                <a:solidFill>
                  <a:srgbClr val="1F497D"/>
                </a:solidFill>
              </a:rPr>
              <a:t>"</a:t>
            </a:r>
            <a:r>
              <a:rPr lang="fr-FR" b="1" dirty="0"/>
              <a:t> </a:t>
            </a:r>
            <a:r>
              <a:rPr lang="fr-FR" b="1" dirty="0" smtClean="0"/>
              <a:t>type</a:t>
            </a:r>
            <a:r>
              <a:rPr lang="fr-FR" b="1" dirty="0"/>
              <a:t>="</a:t>
            </a:r>
            <a:r>
              <a:rPr lang="fr-FR" b="1" dirty="0" err="1"/>
              <a:t>number</a:t>
            </a:r>
            <a:r>
              <a:rPr lang="fr-FR" b="1" dirty="0" smtClean="0"/>
              <a:t>"</a:t>
            </a:r>
          </a:p>
          <a:p>
            <a:r>
              <a:rPr lang="fr-FR" b="1" dirty="0"/>
              <a:t> </a:t>
            </a:r>
            <a:r>
              <a:rPr lang="fr-FR" b="1" dirty="0" smtClean="0"/>
              <a:t>                                      size</a:t>
            </a:r>
            <a:r>
              <a:rPr lang="fr-FR" b="1" dirty="0"/>
              <a:t>="10" /</a:t>
            </a:r>
            <a:r>
              <a:rPr lang="fr-FR" b="1" dirty="0" smtClean="0"/>
              <a:t>&gt; </a:t>
            </a:r>
            <a:r>
              <a:rPr lang="fr-FR" dirty="0" smtClean="0"/>
              <a:t>  &lt;</a:t>
            </a:r>
            <a:r>
              <a:rPr lang="fr-FR" dirty="0" err="1"/>
              <a:t>br</a:t>
            </a:r>
            <a:r>
              <a:rPr lang="fr-FR" dirty="0"/>
              <a:t>/</a:t>
            </a:r>
            <a:r>
              <a:rPr lang="fr-FR" dirty="0" smtClean="0"/>
              <a:t>&gt;</a:t>
            </a:r>
            <a:endParaRPr lang="fr-FR" dirty="0"/>
          </a:p>
          <a:p>
            <a:pPr>
              <a:spcBef>
                <a:spcPts val="600"/>
              </a:spcBef>
            </a:pPr>
            <a:r>
              <a:rPr lang="fr-FR" b="1" i="1" dirty="0" smtClean="0"/>
              <a:t>  </a:t>
            </a:r>
            <a:r>
              <a:rPr lang="fr-FR" i="1" dirty="0" smtClean="0"/>
              <a:t> &lt;</a:t>
            </a:r>
            <a:r>
              <a:rPr lang="fr-FR" i="1" dirty="0"/>
              <a:t>input type="</a:t>
            </a:r>
            <a:r>
              <a:rPr lang="fr-FR" i="1" dirty="0" err="1"/>
              <a:t>submit</a:t>
            </a:r>
            <a:r>
              <a:rPr lang="fr-FR" i="1" dirty="0"/>
              <a:t>" value="Devis" /&gt; </a:t>
            </a:r>
          </a:p>
          <a:p>
            <a:r>
              <a:rPr lang="fr-FR" dirty="0" smtClean="0"/>
              <a:t>&lt;</a:t>
            </a:r>
            <a:r>
              <a:rPr lang="fr-FR" dirty="0"/>
              <a:t>/</a:t>
            </a:r>
            <a:r>
              <a:rPr lang="fr-FR" dirty="0" err="1"/>
              <a:t>form</a:t>
            </a:r>
            <a:r>
              <a:rPr lang="fr-FR" dirty="0"/>
              <a:t>&gt;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1235655"/>
            <a:ext cx="5156200" cy="22987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4499992" y="3755935"/>
            <a:ext cx="4536504" cy="298543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2000" b="1" dirty="0"/>
              <a:t>&lt;?</a:t>
            </a:r>
            <a:r>
              <a:rPr lang="fr-FR" sz="2000" b="1" dirty="0" err="1"/>
              <a:t>php</a:t>
            </a:r>
            <a:endParaRPr lang="fr-FR" sz="2000" b="1" dirty="0"/>
          </a:p>
          <a:p>
            <a:r>
              <a:rPr lang="fr-FR" dirty="0"/>
              <a:t> </a:t>
            </a:r>
            <a:r>
              <a:rPr lang="fr-FR" dirty="0">
                <a:solidFill>
                  <a:srgbClr val="1F497D"/>
                </a:solidFill>
              </a:rPr>
              <a:t>  </a:t>
            </a:r>
            <a:r>
              <a:rPr lang="fr-FR" sz="2000" b="1" dirty="0">
                <a:solidFill>
                  <a:srgbClr val="1F497D"/>
                </a:solidFill>
              </a:rPr>
              <a:t>$</a:t>
            </a:r>
            <a:r>
              <a:rPr lang="fr-FR" sz="2000" b="1" dirty="0" err="1">
                <a:solidFill>
                  <a:srgbClr val="1F497D"/>
                </a:solidFill>
              </a:rPr>
              <a:t>qte</a:t>
            </a:r>
            <a:r>
              <a:rPr lang="fr-FR" sz="2000" b="1" dirty="0">
                <a:solidFill>
                  <a:srgbClr val="1F497D"/>
                </a:solidFill>
              </a:rPr>
              <a:t> = $_POST["</a:t>
            </a:r>
            <a:r>
              <a:rPr lang="fr-FR" sz="2000" b="1" dirty="0" err="1">
                <a:solidFill>
                  <a:srgbClr val="1F497D"/>
                </a:solidFill>
              </a:rPr>
              <a:t>qte</a:t>
            </a:r>
            <a:r>
              <a:rPr lang="fr-FR" sz="2000" b="1" dirty="0">
                <a:solidFill>
                  <a:srgbClr val="1F497D"/>
                </a:solidFill>
              </a:rPr>
              <a:t>"];</a:t>
            </a:r>
          </a:p>
          <a:p>
            <a:r>
              <a:rPr lang="fr-FR" sz="2000" b="1" dirty="0">
                <a:solidFill>
                  <a:srgbClr val="1F497D"/>
                </a:solidFill>
              </a:rPr>
              <a:t>   $</a:t>
            </a:r>
            <a:r>
              <a:rPr lang="fr-FR" sz="2000" b="1" dirty="0" err="1">
                <a:solidFill>
                  <a:srgbClr val="1F497D"/>
                </a:solidFill>
              </a:rPr>
              <a:t>prixunit</a:t>
            </a:r>
            <a:r>
              <a:rPr lang="fr-FR" sz="2000" b="1" dirty="0">
                <a:solidFill>
                  <a:srgbClr val="1F497D"/>
                </a:solidFill>
              </a:rPr>
              <a:t> = $_POST["prix"];</a:t>
            </a:r>
          </a:p>
          <a:p>
            <a:r>
              <a:rPr lang="fi-FI" b="1" dirty="0" smtClean="0"/>
              <a:t>    $</a:t>
            </a:r>
            <a:r>
              <a:rPr lang="fi-FI" b="1" dirty="0" err="1"/>
              <a:t>remise</a:t>
            </a:r>
            <a:r>
              <a:rPr lang="fi-FI" b="1" dirty="0"/>
              <a:t> = 0; </a:t>
            </a:r>
          </a:p>
          <a:p>
            <a:r>
              <a:rPr lang="fr-FR" dirty="0" smtClean="0"/>
              <a:t> …. </a:t>
            </a:r>
            <a:endParaRPr lang="fr-FR" dirty="0"/>
          </a:p>
          <a:p>
            <a:r>
              <a:rPr lang="fr-FR" dirty="0"/>
              <a:t>  </a:t>
            </a:r>
            <a:r>
              <a:rPr lang="fr-FR" sz="2000" b="1" dirty="0"/>
              <a:t> </a:t>
            </a:r>
            <a:r>
              <a:rPr lang="fr-FR" sz="2000" b="1" dirty="0">
                <a:solidFill>
                  <a:srgbClr val="1F497D"/>
                </a:solidFill>
              </a:rPr>
              <a:t>if ( $</a:t>
            </a:r>
            <a:r>
              <a:rPr lang="fr-FR" sz="2000" b="1" dirty="0" err="1">
                <a:solidFill>
                  <a:srgbClr val="1F497D"/>
                </a:solidFill>
              </a:rPr>
              <a:t>qte</a:t>
            </a:r>
            <a:r>
              <a:rPr lang="fr-FR" sz="2000" b="1" dirty="0">
                <a:solidFill>
                  <a:srgbClr val="1F497D"/>
                </a:solidFill>
              </a:rPr>
              <a:t> &gt;= 100) </a:t>
            </a:r>
          </a:p>
          <a:p>
            <a:r>
              <a:rPr lang="fr-FR" dirty="0"/>
              <a:t>   { </a:t>
            </a:r>
            <a:r>
              <a:rPr lang="fr-FR" dirty="0" smtClean="0"/>
              <a:t>  </a:t>
            </a:r>
            <a:r>
              <a:rPr lang="fr-FR" b="1" dirty="0">
                <a:solidFill>
                  <a:srgbClr val="1F497D"/>
                </a:solidFill>
              </a:rPr>
              <a:t>$remise = </a:t>
            </a:r>
            <a:r>
              <a:rPr lang="fr-FR" b="1" dirty="0" smtClean="0">
                <a:solidFill>
                  <a:srgbClr val="1F497D"/>
                </a:solidFill>
              </a:rPr>
              <a:t>0.10;</a:t>
            </a:r>
            <a:endParaRPr lang="fr-FR" dirty="0"/>
          </a:p>
          <a:p>
            <a:r>
              <a:rPr lang="fr-FR" dirty="0"/>
              <a:t>      </a:t>
            </a:r>
            <a:r>
              <a:rPr lang="fr-FR" dirty="0" smtClean="0"/>
              <a:t> </a:t>
            </a:r>
            <a:r>
              <a:rPr lang="fr-FR" dirty="0" err="1"/>
              <a:t>echo</a:t>
            </a:r>
            <a:r>
              <a:rPr lang="fr-FR" dirty="0"/>
              <a:t> "&lt;p&gt;Vous avez </a:t>
            </a:r>
            <a:r>
              <a:rPr lang="fr-FR" dirty="0" smtClean="0"/>
              <a:t>…. </a:t>
            </a:r>
            <a:r>
              <a:rPr lang="fr-FR" dirty="0"/>
              <a:t>&lt;/p&gt;";</a:t>
            </a:r>
          </a:p>
          <a:p>
            <a:r>
              <a:rPr lang="fr-FR" dirty="0"/>
              <a:t>    }</a:t>
            </a:r>
          </a:p>
          <a:p>
            <a:r>
              <a:rPr lang="fr-FR" b="1" dirty="0"/>
              <a:t>  </a:t>
            </a:r>
            <a:r>
              <a:rPr lang="fr-FR" b="1" dirty="0" smtClean="0"/>
              <a:t>… ?</a:t>
            </a:r>
            <a:r>
              <a:rPr lang="fr-FR" b="1" dirty="0"/>
              <a:t>&gt; </a:t>
            </a:r>
          </a:p>
        </p:txBody>
      </p:sp>
      <p:cxnSp>
        <p:nvCxnSpPr>
          <p:cNvPr id="10" name="Connecteur droit 9"/>
          <p:cNvCxnSpPr/>
          <p:nvPr/>
        </p:nvCxnSpPr>
        <p:spPr>
          <a:xfrm>
            <a:off x="8100392" y="5124087"/>
            <a:ext cx="0" cy="140241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64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fr-FR" dirty="0"/>
              <a:t>PHP : if … </a:t>
            </a:r>
            <a:r>
              <a:rPr lang="fr-FR" dirty="0" err="1" smtClean="0"/>
              <a:t>elseif</a:t>
            </a:r>
            <a:r>
              <a:rPr lang="fr-FR" dirty="0" smtClean="0"/>
              <a:t> … </a:t>
            </a:r>
            <a:r>
              <a:rPr lang="fr-FR" dirty="0" err="1" smtClean="0"/>
              <a:t>else</a:t>
            </a:r>
            <a:r>
              <a:rPr lang="fr-FR" dirty="0" smtClean="0"/>
              <a:t> 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b="1" dirty="0">
                <a:solidFill>
                  <a:srgbClr val="1F497D"/>
                </a:solidFill>
              </a:rPr>
              <a:t>Instructions conditionnelles  if … </a:t>
            </a:r>
            <a:r>
              <a:rPr lang="fr-FR" sz="2800" b="1" dirty="0" err="1" smtClean="0">
                <a:solidFill>
                  <a:srgbClr val="1F497D"/>
                </a:solidFill>
              </a:rPr>
              <a:t>else</a:t>
            </a:r>
            <a:r>
              <a:rPr lang="fr-FR" sz="2800" b="1" dirty="0" smtClean="0">
                <a:solidFill>
                  <a:srgbClr val="1F497D"/>
                </a:solidFill>
              </a:rPr>
              <a:t> …</a:t>
            </a:r>
            <a:endParaRPr lang="fr-FR" sz="2800" b="1" dirty="0">
              <a:solidFill>
                <a:srgbClr val="1F497D"/>
              </a:solidFill>
            </a:endParaRPr>
          </a:p>
          <a:p>
            <a:pPr lvl="1"/>
            <a:r>
              <a:rPr lang="fr-FR" sz="2400" dirty="0" smtClean="0"/>
              <a:t>Les blocs if … </a:t>
            </a:r>
            <a:r>
              <a:rPr lang="fr-FR" sz="2400" dirty="0" err="1" smtClean="0"/>
              <a:t>else</a:t>
            </a:r>
            <a:r>
              <a:rPr lang="fr-FR" sz="2400" dirty="0" smtClean="0"/>
              <a:t> … peuvent contenir n’importe quelle instruction, y compris d’autres blocs if … </a:t>
            </a:r>
            <a:r>
              <a:rPr lang="fr-FR" sz="2400" dirty="0" err="1" smtClean="0"/>
              <a:t>else</a:t>
            </a:r>
            <a:r>
              <a:rPr lang="fr-FR" sz="2400" dirty="0" smtClean="0"/>
              <a:t> … </a:t>
            </a:r>
          </a:p>
          <a:p>
            <a:pPr lvl="1"/>
            <a:endParaRPr lang="fr-FR" sz="2400" dirty="0" smtClean="0"/>
          </a:p>
          <a:p>
            <a:pPr marL="346075" lvl="1" indent="0">
              <a:buNone/>
            </a:pPr>
            <a:r>
              <a:rPr lang="fr-FR" sz="2400" b="1" dirty="0">
                <a:solidFill>
                  <a:srgbClr val="1F497D"/>
                </a:solidFill>
              </a:rPr>
              <a:t>if </a:t>
            </a:r>
            <a:r>
              <a:rPr lang="fr-FR" sz="2400" b="1" dirty="0"/>
              <a:t>( </a:t>
            </a:r>
            <a:r>
              <a:rPr lang="fr-FR" sz="2400" b="1" i="1" dirty="0" smtClean="0">
                <a:solidFill>
                  <a:srgbClr val="1F497D"/>
                </a:solidFill>
              </a:rPr>
              <a:t>condition1</a:t>
            </a:r>
            <a:r>
              <a:rPr lang="fr-FR" sz="2400" b="1" dirty="0" smtClean="0">
                <a:solidFill>
                  <a:srgbClr val="1F497D"/>
                </a:solidFill>
              </a:rPr>
              <a:t> </a:t>
            </a:r>
            <a:r>
              <a:rPr lang="fr-FR" sz="2400" b="1" dirty="0"/>
              <a:t>) </a:t>
            </a:r>
          </a:p>
          <a:p>
            <a:pPr marL="346075" lvl="1" indent="0">
              <a:buNone/>
            </a:pPr>
            <a:r>
              <a:rPr lang="fr-FR" sz="2400" b="1" dirty="0"/>
              <a:t>{    </a:t>
            </a:r>
            <a:r>
              <a:rPr lang="fr-FR" sz="2400" b="1" i="1" dirty="0"/>
              <a:t>bloc d’instructions si </a:t>
            </a:r>
            <a:r>
              <a:rPr lang="fr-FR" sz="2400" b="1" i="1" dirty="0" smtClean="0"/>
              <a:t>condition1 vraie </a:t>
            </a:r>
            <a:r>
              <a:rPr lang="fr-FR" sz="2400" b="1" i="1" dirty="0"/>
              <a:t>;    </a:t>
            </a:r>
            <a:r>
              <a:rPr lang="fr-FR" sz="2400" b="1" dirty="0"/>
              <a:t>}</a:t>
            </a:r>
          </a:p>
          <a:p>
            <a:pPr marL="346075" lvl="1" indent="0">
              <a:buNone/>
            </a:pPr>
            <a:r>
              <a:rPr lang="fr-FR" sz="2400" b="1" dirty="0" err="1" smtClean="0">
                <a:solidFill>
                  <a:srgbClr val="1F497D"/>
                </a:solidFill>
              </a:rPr>
              <a:t>elseif</a:t>
            </a:r>
            <a:r>
              <a:rPr lang="fr-FR" sz="2400" b="1" dirty="0" smtClean="0">
                <a:solidFill>
                  <a:srgbClr val="1F497D"/>
                </a:solidFill>
              </a:rPr>
              <a:t> (condition2) </a:t>
            </a:r>
            <a:endParaRPr lang="fr-FR" sz="2400" b="1" dirty="0">
              <a:solidFill>
                <a:srgbClr val="1F497D"/>
              </a:solidFill>
            </a:endParaRPr>
          </a:p>
          <a:p>
            <a:pPr marL="346075" lvl="1" indent="0">
              <a:buNone/>
            </a:pPr>
            <a:r>
              <a:rPr lang="fr-FR" sz="2400" b="1" dirty="0"/>
              <a:t>{   </a:t>
            </a:r>
            <a:r>
              <a:rPr lang="fr-FR" sz="2400" b="1" i="1" dirty="0"/>
              <a:t>bloc d’instructions si </a:t>
            </a:r>
            <a:r>
              <a:rPr lang="fr-FR" sz="2400" b="1" i="1" dirty="0" smtClean="0"/>
              <a:t>condition2 vraie </a:t>
            </a:r>
            <a:r>
              <a:rPr lang="fr-FR" sz="2400" b="1" dirty="0"/>
              <a:t>;  </a:t>
            </a:r>
            <a:r>
              <a:rPr lang="fr-FR" sz="2400" b="1" dirty="0" smtClean="0"/>
              <a:t>}</a:t>
            </a:r>
          </a:p>
          <a:p>
            <a:pPr marL="346075" lvl="1" indent="0">
              <a:buNone/>
            </a:pPr>
            <a:r>
              <a:rPr lang="fr-FR" sz="2400" b="1" dirty="0" err="1" smtClean="0">
                <a:solidFill>
                  <a:srgbClr val="1F497D"/>
                </a:solidFill>
              </a:rPr>
              <a:t>else</a:t>
            </a:r>
            <a:endParaRPr lang="fr-FR" sz="2400" b="1" dirty="0">
              <a:solidFill>
                <a:srgbClr val="1F497D"/>
              </a:solidFill>
            </a:endParaRPr>
          </a:p>
          <a:p>
            <a:pPr marL="346075" lvl="1" indent="0">
              <a:buNone/>
            </a:pPr>
            <a:r>
              <a:rPr lang="fr-FR" sz="2400" b="1" dirty="0"/>
              <a:t>{   </a:t>
            </a:r>
            <a:r>
              <a:rPr lang="fr-FR" sz="2400" b="1" i="1" dirty="0"/>
              <a:t>bloc d’instructions si </a:t>
            </a:r>
            <a:r>
              <a:rPr lang="fr-FR" sz="2400" b="1" i="1" dirty="0" smtClean="0"/>
              <a:t>les conditions sont fausses </a:t>
            </a:r>
            <a:r>
              <a:rPr lang="fr-FR" sz="2400" b="1" dirty="0"/>
              <a:t>;  }</a:t>
            </a:r>
          </a:p>
          <a:p>
            <a:pPr marL="346075" lvl="1" indent="0">
              <a:buNone/>
            </a:pPr>
            <a:endParaRPr lang="fr-FR" sz="2400" b="1" dirty="0"/>
          </a:p>
          <a:p>
            <a:pPr lvl="1"/>
            <a:endParaRPr lang="fr-FR" sz="2400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372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9BE58-7793-45FF-A067-2A41621469A2}" type="slidenum">
              <a:rPr lang="fr-FR" smtClean="0"/>
              <a:pPr/>
              <a:t>44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16632"/>
            <a:ext cx="4075894" cy="24482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107504" y="2636912"/>
            <a:ext cx="4032448" cy="258532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b="1" dirty="0" smtClean="0"/>
              <a:t>&lt;</a:t>
            </a:r>
            <a:r>
              <a:rPr lang="fr-FR" b="1" dirty="0" err="1"/>
              <a:t>form</a:t>
            </a:r>
            <a:r>
              <a:rPr lang="fr-FR" b="1" dirty="0"/>
              <a:t> </a:t>
            </a:r>
            <a:r>
              <a:rPr lang="fr-FR" b="1" dirty="0" err="1"/>
              <a:t>name</a:t>
            </a:r>
            <a:r>
              <a:rPr lang="fr-FR" b="1" dirty="0" smtClean="0"/>
              <a:t>="…" </a:t>
            </a:r>
            <a:r>
              <a:rPr lang="fr-FR" b="1" dirty="0" err="1">
                <a:solidFill>
                  <a:schemeClr val="tx2"/>
                </a:solidFill>
              </a:rPr>
              <a:t>method</a:t>
            </a:r>
            <a:r>
              <a:rPr lang="fr-FR" b="1" dirty="0">
                <a:solidFill>
                  <a:schemeClr val="tx2"/>
                </a:solidFill>
              </a:rPr>
              <a:t>="</a:t>
            </a:r>
            <a:r>
              <a:rPr lang="fr-FR" b="1" dirty="0" smtClean="0">
                <a:solidFill>
                  <a:schemeClr val="tx2"/>
                </a:solidFill>
              </a:rPr>
              <a:t>POST"</a:t>
            </a:r>
            <a:endParaRPr lang="fr-FR" b="1" dirty="0" smtClean="0"/>
          </a:p>
          <a:p>
            <a:r>
              <a:rPr lang="fr-FR" dirty="0" smtClean="0"/>
              <a:t>              </a:t>
            </a:r>
            <a:r>
              <a:rPr lang="fr-FR" b="1" dirty="0" smtClean="0">
                <a:solidFill>
                  <a:schemeClr val="tx2"/>
                </a:solidFill>
              </a:rPr>
              <a:t>action</a:t>
            </a:r>
            <a:r>
              <a:rPr lang="fr-FR" b="1" dirty="0">
                <a:solidFill>
                  <a:schemeClr val="tx2"/>
                </a:solidFill>
              </a:rPr>
              <a:t>="coursPHP-</a:t>
            </a:r>
            <a:r>
              <a:rPr lang="fr-FR" b="1" dirty="0" smtClean="0">
                <a:solidFill>
                  <a:schemeClr val="tx2"/>
                </a:solidFill>
              </a:rPr>
              <a:t>12.</a:t>
            </a:r>
            <a:r>
              <a:rPr lang="fr-FR" b="1" dirty="0">
                <a:solidFill>
                  <a:schemeClr val="tx2"/>
                </a:solidFill>
              </a:rPr>
              <a:t>php" </a:t>
            </a:r>
            <a:r>
              <a:rPr lang="fr-FR" dirty="0" smtClean="0"/>
              <a:t>&gt;</a:t>
            </a:r>
            <a:endParaRPr lang="fr-FR" dirty="0"/>
          </a:p>
          <a:p>
            <a:r>
              <a:rPr lang="fr-FR" dirty="0" smtClean="0"/>
              <a:t>…</a:t>
            </a:r>
            <a:endParaRPr lang="fr-FR" dirty="0"/>
          </a:p>
          <a:p>
            <a:r>
              <a:rPr lang="fr-FR" b="1" dirty="0" smtClean="0"/>
              <a:t>&lt;</a:t>
            </a:r>
            <a:r>
              <a:rPr lang="fr-FR" b="1" dirty="0"/>
              <a:t>select </a:t>
            </a:r>
            <a:r>
              <a:rPr lang="fr-FR" b="1" dirty="0" err="1">
                <a:solidFill>
                  <a:srgbClr val="1F497D"/>
                </a:solidFill>
              </a:rPr>
              <a:t>name</a:t>
            </a:r>
            <a:r>
              <a:rPr lang="fr-FR" b="1" dirty="0">
                <a:solidFill>
                  <a:srgbClr val="1F497D"/>
                </a:solidFill>
              </a:rPr>
              <a:t>="</a:t>
            </a:r>
            <a:r>
              <a:rPr lang="fr-FR" b="1" dirty="0" smtClean="0">
                <a:solidFill>
                  <a:srgbClr val="1F497D"/>
                </a:solidFill>
              </a:rPr>
              <a:t>prix"</a:t>
            </a:r>
            <a:r>
              <a:rPr lang="fr-FR" b="1" dirty="0" smtClean="0"/>
              <a:t>&gt; </a:t>
            </a:r>
            <a:r>
              <a:rPr lang="fr-FR" dirty="0" smtClean="0"/>
              <a:t> …  </a:t>
            </a:r>
            <a:r>
              <a:rPr lang="fr-FR" b="1" dirty="0" smtClean="0"/>
              <a:t>&lt;</a:t>
            </a:r>
            <a:r>
              <a:rPr lang="fr-FR" b="1" dirty="0"/>
              <a:t>/select</a:t>
            </a:r>
            <a:r>
              <a:rPr lang="fr-FR" b="1" dirty="0" smtClean="0"/>
              <a:t>&gt;</a:t>
            </a:r>
            <a:r>
              <a:rPr lang="fr-FR" dirty="0" smtClean="0"/>
              <a:t>     </a:t>
            </a:r>
          </a:p>
          <a:p>
            <a:r>
              <a:rPr lang="fr-FR" dirty="0" smtClean="0"/>
              <a:t>… </a:t>
            </a:r>
            <a:endParaRPr lang="fr-FR" dirty="0"/>
          </a:p>
          <a:p>
            <a:r>
              <a:rPr lang="fr-FR" b="1" dirty="0" smtClean="0"/>
              <a:t>&lt;</a:t>
            </a:r>
            <a:r>
              <a:rPr lang="fr-FR" b="1" dirty="0"/>
              <a:t>input type="</a:t>
            </a:r>
            <a:r>
              <a:rPr lang="fr-FR" b="1" dirty="0" err="1" smtClean="0"/>
              <a:t>number</a:t>
            </a:r>
            <a:r>
              <a:rPr lang="fr-FR" b="1" dirty="0" smtClean="0"/>
              <a:t>" … </a:t>
            </a:r>
            <a:r>
              <a:rPr lang="fr-FR" b="1" dirty="0" err="1" smtClean="0">
                <a:solidFill>
                  <a:srgbClr val="1F497D"/>
                </a:solidFill>
              </a:rPr>
              <a:t>name</a:t>
            </a:r>
            <a:r>
              <a:rPr lang="fr-FR" b="1" dirty="0">
                <a:solidFill>
                  <a:srgbClr val="1F497D"/>
                </a:solidFill>
              </a:rPr>
              <a:t>="</a:t>
            </a:r>
            <a:r>
              <a:rPr lang="fr-FR" b="1" dirty="0" err="1">
                <a:solidFill>
                  <a:srgbClr val="1F497D"/>
                </a:solidFill>
              </a:rPr>
              <a:t>qte</a:t>
            </a:r>
            <a:r>
              <a:rPr lang="fr-FR" b="1" dirty="0">
                <a:solidFill>
                  <a:srgbClr val="1F497D"/>
                </a:solidFill>
              </a:rPr>
              <a:t>"</a:t>
            </a:r>
            <a:r>
              <a:rPr lang="fr-FR" b="1" dirty="0" smtClean="0"/>
              <a:t>/&gt; </a:t>
            </a:r>
            <a:r>
              <a:rPr lang="fr-FR" dirty="0" smtClean="0"/>
              <a:t> </a:t>
            </a:r>
          </a:p>
          <a:p>
            <a:r>
              <a:rPr lang="fr-FR" dirty="0" smtClean="0"/>
              <a:t>…</a:t>
            </a:r>
            <a:endParaRPr lang="fr-FR" dirty="0"/>
          </a:p>
          <a:p>
            <a:r>
              <a:rPr lang="fr-FR" b="1" i="1" dirty="0" smtClean="0"/>
              <a:t>&lt;</a:t>
            </a:r>
            <a:r>
              <a:rPr lang="fr-FR" b="1" i="1" dirty="0"/>
              <a:t>input type="</a:t>
            </a:r>
            <a:r>
              <a:rPr lang="fr-FR" b="1" i="1" dirty="0" err="1"/>
              <a:t>submit</a:t>
            </a:r>
            <a:r>
              <a:rPr lang="fr-FR" b="1" i="1" dirty="0"/>
              <a:t>" value="Devis" /&gt; </a:t>
            </a:r>
          </a:p>
          <a:p>
            <a:r>
              <a:rPr lang="fr-FR" dirty="0" smtClean="0"/>
              <a:t>&lt;</a:t>
            </a:r>
            <a:r>
              <a:rPr lang="fr-FR" dirty="0"/>
              <a:t>/</a:t>
            </a:r>
            <a:r>
              <a:rPr lang="fr-FR" dirty="0" err="1"/>
              <a:t>form</a:t>
            </a:r>
            <a:r>
              <a:rPr lang="fr-FR" dirty="0"/>
              <a:t>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4211960" y="1047501"/>
            <a:ext cx="4896544" cy="569386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tIns="0" rIns="0" bIns="0">
            <a:spAutoFit/>
          </a:bodyPr>
          <a:lstStyle/>
          <a:p>
            <a:r>
              <a:rPr lang="fr-FR" b="1" dirty="0"/>
              <a:t>&lt;?</a:t>
            </a:r>
            <a:r>
              <a:rPr lang="fr-FR" b="1" dirty="0" err="1"/>
              <a:t>php</a:t>
            </a:r>
            <a:endParaRPr lang="fr-FR" b="1" dirty="0"/>
          </a:p>
          <a:p>
            <a:r>
              <a:rPr lang="fr-FR" dirty="0"/>
              <a:t>   </a:t>
            </a:r>
            <a:r>
              <a:rPr lang="fr-FR" sz="2000" b="1" dirty="0">
                <a:solidFill>
                  <a:srgbClr val="1F497D"/>
                </a:solidFill>
              </a:rPr>
              <a:t>$</a:t>
            </a:r>
            <a:r>
              <a:rPr lang="fr-FR" sz="2000" b="1" dirty="0" err="1">
                <a:solidFill>
                  <a:srgbClr val="1F497D"/>
                </a:solidFill>
              </a:rPr>
              <a:t>qte</a:t>
            </a:r>
            <a:r>
              <a:rPr lang="fr-FR" sz="2000" b="1" dirty="0">
                <a:solidFill>
                  <a:srgbClr val="1F497D"/>
                </a:solidFill>
              </a:rPr>
              <a:t> = $_POST["</a:t>
            </a:r>
            <a:r>
              <a:rPr lang="fr-FR" sz="2000" b="1" dirty="0" err="1">
                <a:solidFill>
                  <a:srgbClr val="1F497D"/>
                </a:solidFill>
              </a:rPr>
              <a:t>qte</a:t>
            </a:r>
            <a:r>
              <a:rPr lang="fr-FR" sz="2000" b="1" dirty="0">
                <a:solidFill>
                  <a:srgbClr val="1F497D"/>
                </a:solidFill>
              </a:rPr>
              <a:t>"];</a:t>
            </a:r>
          </a:p>
          <a:p>
            <a:r>
              <a:rPr lang="fr-FR" sz="2000" b="1" dirty="0">
                <a:solidFill>
                  <a:srgbClr val="1F497D"/>
                </a:solidFill>
              </a:rPr>
              <a:t>   $</a:t>
            </a:r>
            <a:r>
              <a:rPr lang="fr-FR" sz="2000" b="1" dirty="0" err="1">
                <a:solidFill>
                  <a:srgbClr val="1F497D"/>
                </a:solidFill>
              </a:rPr>
              <a:t>prixunit</a:t>
            </a:r>
            <a:r>
              <a:rPr lang="fr-FR" sz="2000" b="1" dirty="0">
                <a:solidFill>
                  <a:srgbClr val="1F497D"/>
                </a:solidFill>
              </a:rPr>
              <a:t> = $_POST["prix"];</a:t>
            </a:r>
          </a:p>
          <a:p>
            <a:r>
              <a:rPr lang="fr-FR" dirty="0"/>
              <a:t>   </a:t>
            </a:r>
          </a:p>
          <a:p>
            <a:r>
              <a:rPr lang="fr-FR" sz="2000" dirty="0"/>
              <a:t>  </a:t>
            </a:r>
            <a:r>
              <a:rPr lang="fr-FR" sz="2000" b="1" dirty="0">
                <a:solidFill>
                  <a:srgbClr val="1F497D"/>
                </a:solidFill>
              </a:rPr>
              <a:t> if ( $</a:t>
            </a:r>
            <a:r>
              <a:rPr lang="fr-FR" sz="2000" b="1" dirty="0" err="1">
                <a:solidFill>
                  <a:srgbClr val="1F497D"/>
                </a:solidFill>
              </a:rPr>
              <a:t>qte</a:t>
            </a:r>
            <a:r>
              <a:rPr lang="fr-FR" sz="2000" b="1" dirty="0">
                <a:solidFill>
                  <a:srgbClr val="1F497D"/>
                </a:solidFill>
              </a:rPr>
              <a:t> &gt;= 100) </a:t>
            </a:r>
          </a:p>
          <a:p>
            <a:r>
              <a:rPr lang="fr-FR" b="1" dirty="0"/>
              <a:t>  </a:t>
            </a:r>
            <a:r>
              <a:rPr lang="fr-FR" b="1" dirty="0" smtClean="0"/>
              <a:t>	 </a:t>
            </a:r>
            <a:r>
              <a:rPr lang="fr-FR" b="1" dirty="0"/>
              <a:t>{    $remise = </a:t>
            </a:r>
            <a:r>
              <a:rPr lang="fr-FR" b="1" dirty="0" smtClean="0"/>
              <a:t>0.10 ;  </a:t>
            </a:r>
            <a:r>
              <a:rPr lang="fr-FR" b="1" dirty="0"/>
              <a:t>}</a:t>
            </a:r>
          </a:p>
          <a:p>
            <a:r>
              <a:rPr lang="fr-FR" sz="2000" b="1" dirty="0">
                <a:solidFill>
                  <a:srgbClr val="1F497D"/>
                </a:solidFill>
              </a:rPr>
              <a:t>   </a:t>
            </a:r>
            <a:r>
              <a:rPr lang="fr-FR" sz="2000" b="1" dirty="0" err="1">
                <a:solidFill>
                  <a:srgbClr val="1F497D"/>
                </a:solidFill>
              </a:rPr>
              <a:t>elseif</a:t>
            </a:r>
            <a:r>
              <a:rPr lang="fr-FR" sz="2000" b="1" dirty="0">
                <a:solidFill>
                  <a:srgbClr val="1F497D"/>
                </a:solidFill>
              </a:rPr>
              <a:t> ( $</a:t>
            </a:r>
            <a:r>
              <a:rPr lang="fr-FR" sz="2000" b="1" dirty="0" err="1">
                <a:solidFill>
                  <a:srgbClr val="1F497D"/>
                </a:solidFill>
              </a:rPr>
              <a:t>qte</a:t>
            </a:r>
            <a:r>
              <a:rPr lang="fr-FR" sz="2000" b="1" dirty="0">
                <a:solidFill>
                  <a:srgbClr val="1F497D"/>
                </a:solidFill>
              </a:rPr>
              <a:t> &gt;= 50 ) </a:t>
            </a:r>
          </a:p>
          <a:p>
            <a:r>
              <a:rPr lang="fr-FR" b="1" dirty="0"/>
              <a:t>   </a:t>
            </a:r>
            <a:r>
              <a:rPr lang="fr-FR" b="1" dirty="0" smtClean="0"/>
              <a:t>	{    </a:t>
            </a:r>
            <a:r>
              <a:rPr lang="fr-FR" b="1" dirty="0"/>
              <a:t>$remise = </a:t>
            </a:r>
            <a:r>
              <a:rPr lang="fr-FR" b="1" dirty="0" smtClean="0"/>
              <a:t>0.05 ;  </a:t>
            </a:r>
            <a:r>
              <a:rPr lang="fr-FR" b="1" dirty="0"/>
              <a:t>}</a:t>
            </a:r>
          </a:p>
          <a:p>
            <a:r>
              <a:rPr lang="fr-FR" sz="2000" b="1" dirty="0">
                <a:solidFill>
                  <a:srgbClr val="1F497D"/>
                </a:solidFill>
              </a:rPr>
              <a:t>   </a:t>
            </a:r>
            <a:r>
              <a:rPr lang="fr-FR" sz="2000" b="1" dirty="0" err="1">
                <a:solidFill>
                  <a:srgbClr val="1F497D"/>
                </a:solidFill>
              </a:rPr>
              <a:t>else</a:t>
            </a:r>
            <a:endParaRPr lang="fr-FR" sz="2000" b="1" dirty="0">
              <a:solidFill>
                <a:srgbClr val="1F497D"/>
              </a:solidFill>
            </a:endParaRPr>
          </a:p>
          <a:p>
            <a:r>
              <a:rPr lang="fr-FR" b="1" dirty="0"/>
              <a:t>   </a:t>
            </a:r>
            <a:r>
              <a:rPr lang="fr-FR" b="1" dirty="0" smtClean="0"/>
              <a:t>	{    </a:t>
            </a:r>
            <a:r>
              <a:rPr lang="fr-FR" b="1" dirty="0"/>
              <a:t>$remise = </a:t>
            </a:r>
            <a:r>
              <a:rPr lang="fr-FR" b="1" dirty="0" smtClean="0"/>
              <a:t>0 ;       </a:t>
            </a:r>
            <a:r>
              <a:rPr lang="fr-FR" b="1" dirty="0"/>
              <a:t>}</a:t>
            </a:r>
          </a:p>
          <a:p>
            <a:r>
              <a:rPr lang="fr-FR" dirty="0"/>
              <a:t>   </a:t>
            </a:r>
          </a:p>
          <a:p>
            <a:r>
              <a:rPr lang="fr-FR" dirty="0"/>
              <a:t>  </a:t>
            </a:r>
            <a:r>
              <a:rPr lang="fr-FR" b="1" dirty="0"/>
              <a:t> $prix </a:t>
            </a:r>
            <a:r>
              <a:rPr lang="fr-FR" dirty="0"/>
              <a:t>=  </a:t>
            </a:r>
            <a:r>
              <a:rPr lang="fr-FR" b="1" dirty="0"/>
              <a:t>$</a:t>
            </a:r>
            <a:r>
              <a:rPr lang="fr-FR" b="1" dirty="0" err="1"/>
              <a:t>prixunit</a:t>
            </a:r>
            <a:r>
              <a:rPr lang="fr-FR" b="1" dirty="0"/>
              <a:t> </a:t>
            </a:r>
            <a:r>
              <a:rPr lang="fr-FR" dirty="0"/>
              <a:t>* </a:t>
            </a:r>
            <a:r>
              <a:rPr lang="fr-FR" b="1" dirty="0"/>
              <a:t>$</a:t>
            </a:r>
            <a:r>
              <a:rPr lang="fr-FR" b="1" dirty="0" err="1"/>
              <a:t>qte</a:t>
            </a:r>
            <a:r>
              <a:rPr lang="fr-FR" b="1" dirty="0"/>
              <a:t>  </a:t>
            </a:r>
            <a:endParaRPr lang="fr-FR" b="1" dirty="0" smtClean="0"/>
          </a:p>
          <a:p>
            <a:r>
              <a:rPr lang="fr-FR" dirty="0" smtClean="0"/>
              <a:t>                  - </a:t>
            </a:r>
            <a:r>
              <a:rPr lang="fr-FR" dirty="0"/>
              <a:t>($</a:t>
            </a:r>
            <a:r>
              <a:rPr lang="fr-FR" dirty="0" err="1"/>
              <a:t>prixunit</a:t>
            </a:r>
            <a:r>
              <a:rPr lang="fr-FR" dirty="0"/>
              <a:t> * $</a:t>
            </a:r>
            <a:r>
              <a:rPr lang="fr-FR" dirty="0" err="1"/>
              <a:t>qte</a:t>
            </a:r>
            <a:r>
              <a:rPr lang="fr-FR" dirty="0"/>
              <a:t> *</a:t>
            </a:r>
            <a:r>
              <a:rPr lang="fr-FR" b="1" dirty="0">
                <a:solidFill>
                  <a:srgbClr val="1F497D"/>
                </a:solidFill>
              </a:rPr>
              <a:t> $remise</a:t>
            </a:r>
            <a:r>
              <a:rPr lang="fr-FR" dirty="0" smtClean="0"/>
              <a:t>) ;</a:t>
            </a:r>
            <a:endParaRPr lang="fr-FR" dirty="0"/>
          </a:p>
          <a:p>
            <a:r>
              <a:rPr lang="fr-FR" dirty="0"/>
              <a:t>   </a:t>
            </a:r>
          </a:p>
          <a:p>
            <a:r>
              <a:rPr lang="fr-FR" dirty="0"/>
              <a:t>   </a:t>
            </a:r>
            <a:r>
              <a:rPr lang="fr-FR" b="1" dirty="0" err="1"/>
              <a:t>echo</a:t>
            </a:r>
            <a:r>
              <a:rPr lang="fr-FR" dirty="0"/>
              <a:t> "</a:t>
            </a:r>
            <a:r>
              <a:rPr lang="fr-FR" i="1" dirty="0"/>
              <a:t>&lt;p&gt; Prix unitaire : &lt;i&gt; </a:t>
            </a:r>
            <a:r>
              <a:rPr lang="fr-FR" b="1" i="1" dirty="0"/>
              <a:t>$</a:t>
            </a:r>
            <a:r>
              <a:rPr lang="fr-FR" b="1" i="1" dirty="0" err="1"/>
              <a:t>prixunit</a:t>
            </a:r>
            <a:r>
              <a:rPr lang="fr-FR" b="1" i="1" dirty="0"/>
              <a:t> </a:t>
            </a:r>
            <a:r>
              <a:rPr lang="fr-FR" i="1" dirty="0"/>
              <a:t>&lt;/i&gt;, </a:t>
            </a:r>
            <a:endParaRPr lang="fr-FR" i="1" dirty="0" smtClean="0"/>
          </a:p>
          <a:p>
            <a:r>
              <a:rPr lang="fr-FR" i="1" dirty="0"/>
              <a:t> </a:t>
            </a:r>
            <a:r>
              <a:rPr lang="fr-FR" i="1" dirty="0" smtClean="0"/>
              <a:t>            Quantité </a:t>
            </a:r>
            <a:r>
              <a:rPr lang="fr-FR" i="1" dirty="0"/>
              <a:t>: &lt;i&gt; </a:t>
            </a:r>
            <a:r>
              <a:rPr lang="fr-FR" b="1" i="1" dirty="0"/>
              <a:t>$</a:t>
            </a:r>
            <a:r>
              <a:rPr lang="fr-FR" b="1" i="1" dirty="0" err="1"/>
              <a:t>qte</a:t>
            </a:r>
            <a:r>
              <a:rPr lang="fr-FR" b="1" i="1" dirty="0"/>
              <a:t> </a:t>
            </a:r>
            <a:r>
              <a:rPr lang="fr-FR" i="1" dirty="0"/>
              <a:t>&lt;/i&gt;, </a:t>
            </a:r>
          </a:p>
          <a:p>
            <a:r>
              <a:rPr lang="fr-FR" i="1" dirty="0"/>
              <a:t>             </a:t>
            </a:r>
            <a:r>
              <a:rPr lang="fr-FR" i="1" dirty="0" smtClean="0"/>
              <a:t>Remise </a:t>
            </a:r>
            <a:r>
              <a:rPr lang="fr-FR" i="1" dirty="0"/>
              <a:t>: &lt;i&gt;" . </a:t>
            </a:r>
            <a:r>
              <a:rPr lang="fr-FR" b="1" i="1" dirty="0"/>
              <a:t>$remise*100</a:t>
            </a:r>
            <a:r>
              <a:rPr lang="fr-FR" i="1" dirty="0"/>
              <a:t> . "&lt;/i&gt; % &lt;/p&gt;" ;</a:t>
            </a:r>
          </a:p>
          <a:p>
            <a:r>
              <a:rPr lang="fr-FR" dirty="0"/>
              <a:t>   </a:t>
            </a:r>
            <a:r>
              <a:rPr lang="fr-FR" b="1" dirty="0" err="1"/>
              <a:t>echo</a:t>
            </a:r>
            <a:r>
              <a:rPr lang="fr-FR" dirty="0"/>
              <a:t> </a:t>
            </a:r>
            <a:r>
              <a:rPr lang="fr-FR" i="1" dirty="0"/>
              <a:t>"&lt;p&gt;&lt;i&gt;Total à régler : &lt;/i</a:t>
            </a:r>
            <a:r>
              <a:rPr lang="fr-FR" i="1" dirty="0" smtClean="0"/>
              <a:t>&gt;</a:t>
            </a:r>
          </a:p>
          <a:p>
            <a:r>
              <a:rPr lang="fr-FR" i="1" dirty="0"/>
              <a:t> </a:t>
            </a:r>
            <a:r>
              <a:rPr lang="fr-FR" i="1" dirty="0" smtClean="0"/>
              <a:t>              &lt;</a:t>
            </a:r>
            <a:r>
              <a:rPr lang="fr-FR" i="1" dirty="0"/>
              <a:t>b&gt; </a:t>
            </a:r>
            <a:r>
              <a:rPr lang="fr-FR" b="1" i="1" dirty="0"/>
              <a:t>$prix </a:t>
            </a:r>
            <a:r>
              <a:rPr lang="fr-FR" i="1" dirty="0"/>
              <a:t>&lt;/b&gt;&lt;/p&gt;";</a:t>
            </a:r>
            <a:r>
              <a:rPr lang="fr-FR" dirty="0"/>
              <a:t>  </a:t>
            </a:r>
          </a:p>
          <a:p>
            <a:r>
              <a:rPr lang="fr-FR" b="1" dirty="0"/>
              <a:t>?&gt; 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t="24574"/>
          <a:stretch/>
        </p:blipFill>
        <p:spPr>
          <a:xfrm>
            <a:off x="306637" y="5383556"/>
            <a:ext cx="3689299" cy="1357812"/>
          </a:xfrm>
          <a:prstGeom prst="rect">
            <a:avLst/>
          </a:prstGeom>
          <a:ln>
            <a:solidFill>
              <a:srgbClr val="4F81BD"/>
            </a:solidFill>
          </a:ln>
        </p:spPr>
      </p:pic>
      <p:cxnSp>
        <p:nvCxnSpPr>
          <p:cNvPr id="10" name="Connecteur droit avec flèche 9"/>
          <p:cNvCxnSpPr/>
          <p:nvPr/>
        </p:nvCxnSpPr>
        <p:spPr>
          <a:xfrm flipH="1">
            <a:off x="3347864" y="5445224"/>
            <a:ext cx="1224136" cy="64807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7524328" y="2204864"/>
            <a:ext cx="0" cy="172470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53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/>
          <a:lstStyle/>
          <a:p>
            <a:r>
              <a:rPr lang="fr-FR" dirty="0" smtClean="0"/>
              <a:t>PHP : for 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528" y="1052736"/>
            <a:ext cx="8535892" cy="4879444"/>
          </a:xfrm>
        </p:spPr>
        <p:txBody>
          <a:bodyPr>
            <a:normAutofit/>
          </a:bodyPr>
          <a:lstStyle/>
          <a:p>
            <a:r>
              <a:rPr lang="fr-FR" sz="2800" b="1" dirty="0" smtClean="0">
                <a:solidFill>
                  <a:srgbClr val="1F497D"/>
                </a:solidFill>
              </a:rPr>
              <a:t>Instructions de boucle : for</a:t>
            </a:r>
          </a:p>
          <a:p>
            <a:pPr lvl="1"/>
            <a:r>
              <a:rPr lang="fr-FR" sz="2400" dirty="0" smtClean="0"/>
              <a:t>La boucle </a:t>
            </a:r>
            <a:r>
              <a:rPr lang="fr-FR" sz="2400" b="1" dirty="0" smtClean="0"/>
              <a:t>for</a:t>
            </a:r>
            <a:r>
              <a:rPr lang="fr-FR" sz="2400" dirty="0" smtClean="0"/>
              <a:t> permet de </a:t>
            </a:r>
            <a:r>
              <a:rPr lang="fr-FR" sz="2400" b="1" dirty="0" smtClean="0"/>
              <a:t>répéter</a:t>
            </a:r>
            <a:r>
              <a:rPr lang="fr-FR" sz="2400" dirty="0" smtClean="0"/>
              <a:t> (</a:t>
            </a:r>
            <a:r>
              <a:rPr lang="fr-FR" sz="2400" b="1" dirty="0" smtClean="0"/>
              <a:t>un</a:t>
            </a:r>
            <a:r>
              <a:rPr lang="fr-FR" sz="2400" dirty="0" smtClean="0"/>
              <a:t> </a:t>
            </a:r>
            <a:r>
              <a:rPr lang="fr-FR" sz="2400" b="1" dirty="0" smtClean="0"/>
              <a:t>certain nombre de fois</a:t>
            </a:r>
            <a:r>
              <a:rPr lang="fr-FR" sz="2400" dirty="0" smtClean="0"/>
              <a:t>) l’exécution d’un bloc d’instructions</a:t>
            </a:r>
          </a:p>
          <a:p>
            <a:pPr marL="457200" lvl="1" indent="0">
              <a:buNone/>
            </a:pPr>
            <a:r>
              <a:rPr lang="fr-FR" b="1" dirty="0" smtClean="0">
                <a:solidFill>
                  <a:schemeClr val="tx2"/>
                </a:solidFill>
              </a:rPr>
              <a:t>for</a:t>
            </a:r>
            <a:r>
              <a:rPr lang="fr-FR" b="1" dirty="0" smtClean="0"/>
              <a:t> ( </a:t>
            </a:r>
            <a:r>
              <a:rPr lang="fr-FR" b="1" i="1" dirty="0" smtClean="0"/>
              <a:t>initialisation</a:t>
            </a:r>
            <a:r>
              <a:rPr lang="fr-FR" b="1" dirty="0" smtClean="0"/>
              <a:t> ;  </a:t>
            </a:r>
            <a:r>
              <a:rPr lang="fr-FR" b="1" i="1" dirty="0" smtClean="0"/>
              <a:t>condition</a:t>
            </a:r>
            <a:r>
              <a:rPr lang="fr-FR" b="1" dirty="0" smtClean="0"/>
              <a:t> ;  </a:t>
            </a:r>
            <a:r>
              <a:rPr lang="fr-FR" b="1" i="1" dirty="0" smtClean="0"/>
              <a:t>incrémentation</a:t>
            </a:r>
            <a:r>
              <a:rPr lang="fr-FR" b="1" dirty="0" smtClean="0"/>
              <a:t> )</a:t>
            </a:r>
          </a:p>
          <a:p>
            <a:pPr marL="457200" lvl="1" indent="0">
              <a:buNone/>
            </a:pPr>
            <a:r>
              <a:rPr lang="fr-FR" b="1" dirty="0" smtClean="0"/>
              <a:t>      {  </a:t>
            </a:r>
            <a:r>
              <a:rPr lang="fr-FR" b="1" i="1" dirty="0" smtClean="0"/>
              <a:t>bloc d’instructions à répéter </a:t>
            </a:r>
            <a:r>
              <a:rPr lang="fr-FR" b="1" dirty="0" smtClean="0"/>
              <a:t>;  }</a:t>
            </a:r>
          </a:p>
          <a:p>
            <a:pPr marL="457200" lvl="1" indent="0">
              <a:buNone/>
            </a:pPr>
            <a:endParaRPr lang="fr-FR" sz="2400" b="1" dirty="0"/>
          </a:p>
          <a:p>
            <a:pPr marL="457200" lvl="1" indent="0">
              <a:buNone/>
            </a:pPr>
            <a:endParaRPr lang="fr-FR" sz="2400" b="1" dirty="0" smtClean="0"/>
          </a:p>
          <a:p>
            <a:pPr marL="457200" lvl="1" indent="0">
              <a:buNone/>
            </a:pPr>
            <a:endParaRPr lang="fr-FR" sz="2400" b="1" dirty="0"/>
          </a:p>
          <a:p>
            <a:pPr marL="457200" lvl="1" indent="0">
              <a:buNone/>
            </a:pPr>
            <a:endParaRPr lang="fr-FR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179512" y="5229200"/>
            <a:ext cx="4572000" cy="13234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fr-FR" sz="2000" b="1" dirty="0" smtClean="0"/>
              <a:t>for</a:t>
            </a:r>
            <a:r>
              <a:rPr lang="fr-FR" sz="2000" dirty="0"/>
              <a:t> ( </a:t>
            </a:r>
            <a:r>
              <a:rPr lang="fr-FR" sz="2000" b="1" dirty="0"/>
              <a:t>$i = 1</a:t>
            </a:r>
            <a:r>
              <a:rPr lang="fr-FR" sz="2000" dirty="0"/>
              <a:t> ; </a:t>
            </a:r>
            <a:r>
              <a:rPr lang="fr-FR" sz="2000" b="1" dirty="0"/>
              <a:t>$i &lt;= 6</a:t>
            </a:r>
            <a:r>
              <a:rPr lang="fr-FR" sz="2000" dirty="0"/>
              <a:t> ; </a:t>
            </a:r>
            <a:r>
              <a:rPr lang="fr-FR" sz="2000" b="1" dirty="0"/>
              <a:t>$i++</a:t>
            </a:r>
            <a:r>
              <a:rPr lang="fr-FR" sz="2000" dirty="0"/>
              <a:t>) </a:t>
            </a:r>
          </a:p>
          <a:p>
            <a:r>
              <a:rPr lang="fr-FR" sz="2000" dirty="0" smtClean="0"/>
              <a:t>{</a:t>
            </a:r>
            <a:r>
              <a:rPr lang="fr-FR" sz="2000" dirty="0"/>
              <a:t> </a:t>
            </a:r>
          </a:p>
          <a:p>
            <a:r>
              <a:rPr lang="fr-FR" sz="2000" dirty="0"/>
              <a:t>    </a:t>
            </a:r>
            <a:r>
              <a:rPr lang="fr-FR" sz="2000" b="1" dirty="0" err="1"/>
              <a:t>echo</a:t>
            </a:r>
            <a:r>
              <a:rPr lang="fr-FR" sz="2000" dirty="0"/>
              <a:t> "&lt;</a:t>
            </a:r>
            <a:r>
              <a:rPr lang="fr-FR" sz="2000" dirty="0" err="1"/>
              <a:t>h</a:t>
            </a:r>
            <a:r>
              <a:rPr lang="fr-FR" sz="2000" b="1" dirty="0" err="1"/>
              <a:t>$i</a:t>
            </a:r>
            <a:r>
              <a:rPr lang="fr-FR" sz="2000" dirty="0"/>
              <a:t>&gt; Titre niveau</a:t>
            </a:r>
            <a:r>
              <a:rPr lang="fr-FR" sz="2000" b="1" dirty="0"/>
              <a:t> $i </a:t>
            </a:r>
            <a:r>
              <a:rPr lang="fr-FR" sz="2000" dirty="0"/>
              <a:t>&lt;/</a:t>
            </a:r>
            <a:r>
              <a:rPr lang="fr-FR" sz="2000" dirty="0" err="1"/>
              <a:t>h</a:t>
            </a:r>
            <a:r>
              <a:rPr lang="fr-FR" sz="2000" b="1" dirty="0" err="1"/>
              <a:t>$i</a:t>
            </a:r>
            <a:r>
              <a:rPr lang="fr-FR" sz="2000" dirty="0"/>
              <a:t>&gt;";</a:t>
            </a:r>
          </a:p>
          <a:p>
            <a:r>
              <a:rPr lang="fr-FR" sz="2000" dirty="0"/>
              <a:t> </a:t>
            </a:r>
            <a:r>
              <a:rPr lang="fr-FR" sz="2000" dirty="0" smtClean="0"/>
              <a:t>}</a:t>
            </a:r>
            <a:endParaRPr lang="fr-FR" sz="2000" dirty="0"/>
          </a:p>
        </p:txBody>
      </p:sp>
      <p:sp>
        <p:nvSpPr>
          <p:cNvPr id="12" name="ZoneTexte 11"/>
          <p:cNvSpPr txBox="1"/>
          <p:nvPr/>
        </p:nvSpPr>
        <p:spPr>
          <a:xfrm>
            <a:off x="4860032" y="5805264"/>
            <a:ext cx="21339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$i++  </a:t>
            </a:r>
            <a:r>
              <a:rPr lang="fr-FR" sz="2000" dirty="0" smtClean="0">
                <a:sym typeface="Wingdings"/>
              </a:rPr>
              <a:t> $i = $i + 1</a:t>
            </a:r>
            <a:endParaRPr lang="fr-FR" sz="2000" dirty="0"/>
          </a:p>
        </p:txBody>
      </p:sp>
      <p:grpSp>
        <p:nvGrpSpPr>
          <p:cNvPr id="38" name="Grouper 37"/>
          <p:cNvGrpSpPr/>
          <p:nvPr/>
        </p:nvGrpSpPr>
        <p:grpSpPr>
          <a:xfrm>
            <a:off x="216024" y="3789040"/>
            <a:ext cx="7668344" cy="1440160"/>
            <a:chOff x="216024" y="3789040"/>
            <a:chExt cx="7668344" cy="1440160"/>
          </a:xfrm>
        </p:grpSpPr>
        <p:sp>
          <p:nvSpPr>
            <p:cNvPr id="6" name="Losange 5"/>
            <p:cNvSpPr/>
            <p:nvPr/>
          </p:nvSpPr>
          <p:spPr>
            <a:xfrm>
              <a:off x="2915816" y="3897052"/>
              <a:ext cx="936104" cy="576064"/>
            </a:xfrm>
            <a:prstGeom prst="diamond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à coins arrondis 6"/>
            <p:cNvSpPr/>
            <p:nvPr/>
          </p:nvSpPr>
          <p:spPr>
            <a:xfrm>
              <a:off x="5148064" y="3933056"/>
              <a:ext cx="1080120" cy="504056"/>
            </a:xfrm>
            <a:prstGeom prst="roundRect">
              <a:avLst/>
            </a:prstGeom>
            <a:solidFill>
              <a:srgbClr val="FCD5B5"/>
            </a:solidFill>
            <a:ln>
              <a:solidFill>
                <a:srgbClr val="F7964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/>
            <a:p>
              <a:pPr algn="ctr"/>
              <a:r>
                <a:rPr lang="fr-FR" b="1" dirty="0" err="1" smtClean="0">
                  <a:solidFill>
                    <a:schemeClr val="tx1"/>
                  </a:solidFill>
                </a:rPr>
                <a:t>echo</a:t>
              </a:r>
              <a:r>
                <a:rPr lang="fr-FR" b="1" dirty="0" smtClean="0">
                  <a:solidFill>
                    <a:schemeClr val="tx1"/>
                  </a:solidFill>
                </a:rPr>
                <a:t> …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3851920" y="3789040"/>
              <a:ext cx="83356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fr-FR" sz="2000" dirty="0" smtClean="0"/>
                <a:t>[ </a:t>
              </a:r>
              <a:r>
                <a:rPr lang="fr-FR" sz="2000" b="1" dirty="0" smtClean="0"/>
                <a:t>i &lt;= 6 </a:t>
              </a:r>
              <a:r>
                <a:rPr lang="fr-FR" sz="2000" dirty="0" smtClean="0"/>
                <a:t>]</a:t>
              </a:r>
              <a:endParaRPr lang="fr-FR" sz="2000" dirty="0"/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3491880" y="4581128"/>
              <a:ext cx="68766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fr-FR" sz="2000" dirty="0" smtClean="0"/>
                <a:t>[ </a:t>
              </a:r>
              <a:r>
                <a:rPr lang="fr-FR" sz="2000" dirty="0" err="1" smtClean="0"/>
                <a:t>else</a:t>
              </a:r>
              <a:r>
                <a:rPr lang="fr-FR" sz="2000" dirty="0" smtClean="0"/>
                <a:t> ]</a:t>
              </a:r>
              <a:endParaRPr lang="fr-FR" sz="2000" dirty="0"/>
            </a:p>
          </p:txBody>
        </p:sp>
        <p:sp>
          <p:nvSpPr>
            <p:cNvPr id="11" name="Rectangle à coins arrondis 10"/>
            <p:cNvSpPr/>
            <p:nvPr/>
          </p:nvSpPr>
          <p:spPr>
            <a:xfrm>
              <a:off x="6732240" y="3933056"/>
              <a:ext cx="1152128" cy="504056"/>
            </a:xfrm>
            <a:prstGeom prst="roundRect">
              <a:avLst/>
            </a:prstGeom>
            <a:solidFill>
              <a:srgbClr val="FCD5B5"/>
            </a:solidFill>
            <a:ln>
              <a:solidFill>
                <a:srgbClr val="F7964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/>
            <a:p>
              <a:pPr algn="ctr"/>
              <a:r>
                <a:rPr lang="fr-FR" b="1" dirty="0" smtClean="0">
                  <a:solidFill>
                    <a:schemeClr val="tx1"/>
                  </a:solidFill>
                </a:rPr>
                <a:t>i++ 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à coins arrondis 12"/>
            <p:cNvSpPr/>
            <p:nvPr/>
          </p:nvSpPr>
          <p:spPr>
            <a:xfrm>
              <a:off x="899592" y="3933056"/>
              <a:ext cx="1152128" cy="504056"/>
            </a:xfrm>
            <a:prstGeom prst="roundRect">
              <a:avLst/>
            </a:prstGeom>
            <a:solidFill>
              <a:srgbClr val="FCD5B5"/>
            </a:solidFill>
            <a:ln>
              <a:solidFill>
                <a:srgbClr val="F7964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/>
            <a:p>
              <a:pPr algn="ctr"/>
              <a:r>
                <a:rPr lang="fr-FR" b="1" dirty="0" smtClean="0">
                  <a:solidFill>
                    <a:schemeClr val="tx1"/>
                  </a:solidFill>
                </a:rPr>
                <a:t>$i = 1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Connecteur droit avec flèche 14"/>
            <p:cNvCxnSpPr>
              <a:stCxn id="13" idx="3"/>
              <a:endCxn id="6" idx="1"/>
            </p:cNvCxnSpPr>
            <p:nvPr/>
          </p:nvCxnSpPr>
          <p:spPr>
            <a:xfrm>
              <a:off x="2051720" y="4185084"/>
              <a:ext cx="8640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/>
            <p:cNvCxnSpPr>
              <a:stCxn id="6" idx="3"/>
              <a:endCxn id="7" idx="1"/>
            </p:cNvCxnSpPr>
            <p:nvPr/>
          </p:nvCxnSpPr>
          <p:spPr>
            <a:xfrm>
              <a:off x="3851920" y="4185084"/>
              <a:ext cx="129614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necteur droit avec flèche 18"/>
            <p:cNvCxnSpPr>
              <a:stCxn id="7" idx="3"/>
              <a:endCxn id="11" idx="1"/>
            </p:cNvCxnSpPr>
            <p:nvPr/>
          </p:nvCxnSpPr>
          <p:spPr>
            <a:xfrm>
              <a:off x="6228184" y="4185084"/>
              <a:ext cx="50405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/>
            <p:cNvCxnSpPr/>
            <p:nvPr/>
          </p:nvCxnSpPr>
          <p:spPr>
            <a:xfrm>
              <a:off x="216024" y="4221088"/>
              <a:ext cx="68356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Rectangle à coins arrondis 29"/>
            <p:cNvSpPr/>
            <p:nvPr/>
          </p:nvSpPr>
          <p:spPr>
            <a:xfrm>
              <a:off x="5292080" y="4725144"/>
              <a:ext cx="1152128" cy="504056"/>
            </a:xfrm>
            <a:prstGeom prst="roundRect">
              <a:avLst/>
            </a:prstGeom>
            <a:solidFill>
              <a:srgbClr val="FCD5B5"/>
            </a:solidFill>
            <a:ln>
              <a:solidFill>
                <a:srgbClr val="F7964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/>
            <a:p>
              <a:pPr algn="ctr"/>
              <a:r>
                <a:rPr lang="fr-FR" b="1" dirty="0" smtClean="0">
                  <a:solidFill>
                    <a:schemeClr val="tx1"/>
                  </a:solidFill>
                </a:rPr>
                <a:t>la suite…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Connecteur en angle 31"/>
            <p:cNvCxnSpPr>
              <a:stCxn id="6" idx="2"/>
              <a:endCxn id="30" idx="1"/>
            </p:cNvCxnSpPr>
            <p:nvPr/>
          </p:nvCxnSpPr>
          <p:spPr>
            <a:xfrm rot="16200000" flipH="1">
              <a:off x="4085946" y="3771038"/>
              <a:ext cx="504056" cy="1908212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cteur en angle 34"/>
            <p:cNvCxnSpPr>
              <a:stCxn id="11" idx="3"/>
              <a:endCxn id="6" idx="0"/>
            </p:cNvCxnSpPr>
            <p:nvPr/>
          </p:nvCxnSpPr>
          <p:spPr>
            <a:xfrm flipH="1" flipV="1">
              <a:off x="3383868" y="3897052"/>
              <a:ext cx="4500500" cy="288032"/>
            </a:xfrm>
            <a:prstGeom prst="bentConnector4">
              <a:avLst>
                <a:gd name="adj1" fmla="val -5079"/>
                <a:gd name="adj2" fmla="val 233719"/>
              </a:avLst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Connecteur droit avec flèche 36"/>
            <p:cNvCxnSpPr/>
            <p:nvPr/>
          </p:nvCxnSpPr>
          <p:spPr>
            <a:xfrm>
              <a:off x="6444208" y="5013176"/>
              <a:ext cx="68356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193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/>
          <a:lstStyle/>
          <a:p>
            <a:r>
              <a:rPr lang="fr-FR" dirty="0"/>
              <a:t>PHP : for …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/>
          <a:lstStyle/>
          <a:p>
            <a:r>
              <a:rPr lang="fr-FR" b="1" dirty="0">
                <a:solidFill>
                  <a:srgbClr val="1F497D"/>
                </a:solidFill>
              </a:rPr>
              <a:t>Instructions de boucle : for</a:t>
            </a:r>
          </a:p>
          <a:p>
            <a:endParaRPr lang="fr-FR" b="1" dirty="0"/>
          </a:p>
        </p:txBody>
      </p:sp>
      <p:sp>
        <p:nvSpPr>
          <p:cNvPr id="7" name="Rectangle 6"/>
          <p:cNvSpPr/>
          <p:nvPr/>
        </p:nvSpPr>
        <p:spPr>
          <a:xfrm>
            <a:off x="179512" y="2492896"/>
            <a:ext cx="4608512" cy="196977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_tradnl" sz="2000" b="1" dirty="0"/>
              <a:t>&lt;?</a:t>
            </a:r>
            <a:r>
              <a:rPr lang="es-ES_tradnl" sz="2000" b="1" dirty="0" err="1"/>
              <a:t>php</a:t>
            </a:r>
            <a:r>
              <a:rPr lang="es-ES_tradnl" sz="2000" b="1" dirty="0"/>
              <a:t> </a:t>
            </a:r>
          </a:p>
          <a:p>
            <a:r>
              <a:rPr lang="es-ES_tradnl" sz="2200" b="1" dirty="0">
                <a:solidFill>
                  <a:srgbClr val="1F497D"/>
                </a:solidFill>
              </a:rPr>
              <a:t>    </a:t>
            </a:r>
            <a:r>
              <a:rPr lang="es-ES_tradnl" sz="2200" b="1" dirty="0" err="1">
                <a:solidFill>
                  <a:srgbClr val="1F497D"/>
                </a:solidFill>
              </a:rPr>
              <a:t>for</a:t>
            </a:r>
            <a:r>
              <a:rPr lang="es-ES_tradnl" sz="2200" b="1" dirty="0">
                <a:solidFill>
                  <a:srgbClr val="1F497D"/>
                </a:solidFill>
              </a:rPr>
              <a:t> ( $i = 1 ; $i &lt;= 6 ; $i++) </a:t>
            </a:r>
          </a:p>
          <a:p>
            <a:r>
              <a:rPr lang="es-ES_tradnl" sz="2000" dirty="0"/>
              <a:t>    { </a:t>
            </a:r>
          </a:p>
          <a:p>
            <a:r>
              <a:rPr lang="es-ES_tradnl" sz="2000" b="1" dirty="0"/>
              <a:t>    </a:t>
            </a:r>
            <a:r>
              <a:rPr lang="es-ES_tradnl" sz="2000" b="1" dirty="0" smtClean="0"/>
              <a:t>       echo </a:t>
            </a:r>
            <a:r>
              <a:rPr lang="es-ES_tradnl" sz="2000" b="1" dirty="0"/>
              <a:t>"&lt;</a:t>
            </a:r>
            <a:r>
              <a:rPr lang="es-ES_tradnl" sz="2000" b="1" dirty="0" err="1"/>
              <a:t>h</a:t>
            </a:r>
            <a:r>
              <a:rPr lang="es-ES_tradnl" sz="2000" b="1" dirty="0" err="1">
                <a:solidFill>
                  <a:srgbClr val="1F497D"/>
                </a:solidFill>
              </a:rPr>
              <a:t>$i</a:t>
            </a:r>
            <a:r>
              <a:rPr lang="es-ES_tradnl" sz="2000" b="1" dirty="0"/>
              <a:t>&gt; </a:t>
            </a:r>
            <a:r>
              <a:rPr lang="es-ES_tradnl" sz="2000" b="1" dirty="0" err="1"/>
              <a:t>Titre</a:t>
            </a:r>
            <a:r>
              <a:rPr lang="es-ES_tradnl" sz="2000" b="1" dirty="0"/>
              <a:t> </a:t>
            </a:r>
            <a:r>
              <a:rPr lang="es-ES_tradnl" sz="2000" b="1" dirty="0" err="1"/>
              <a:t>niveau</a:t>
            </a:r>
            <a:r>
              <a:rPr lang="es-ES_tradnl" sz="2000" b="1" dirty="0"/>
              <a:t> </a:t>
            </a:r>
            <a:r>
              <a:rPr lang="es-ES_tradnl" sz="2000" b="1" dirty="0">
                <a:solidFill>
                  <a:srgbClr val="1F497D"/>
                </a:solidFill>
              </a:rPr>
              <a:t>$i </a:t>
            </a:r>
            <a:r>
              <a:rPr lang="es-ES_tradnl" sz="2000" b="1" dirty="0"/>
              <a:t>&lt;/</a:t>
            </a:r>
            <a:r>
              <a:rPr lang="es-ES_tradnl" sz="2000" b="1" dirty="0" err="1"/>
              <a:t>h</a:t>
            </a:r>
            <a:r>
              <a:rPr lang="es-ES_tradnl" sz="2000" b="1" dirty="0" err="1">
                <a:solidFill>
                  <a:srgbClr val="1F497D"/>
                </a:solidFill>
              </a:rPr>
              <a:t>$i</a:t>
            </a:r>
            <a:r>
              <a:rPr lang="es-ES_tradnl" sz="2000" b="1" dirty="0"/>
              <a:t>&gt;";</a:t>
            </a:r>
          </a:p>
          <a:p>
            <a:r>
              <a:rPr lang="es-ES_tradnl" sz="2000" dirty="0"/>
              <a:t>    }</a:t>
            </a:r>
          </a:p>
          <a:p>
            <a:r>
              <a:rPr lang="es-ES_tradnl" sz="2000" b="1" dirty="0"/>
              <a:t>?&gt; </a:t>
            </a:r>
            <a:endParaRPr lang="fr-FR" sz="2000" b="1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/>
          <a:srcRect t="13894"/>
          <a:stretch/>
        </p:blipFill>
        <p:spPr>
          <a:xfrm>
            <a:off x="4932040" y="2132856"/>
            <a:ext cx="4018756" cy="385766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0276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/>
          <a:lstStyle/>
          <a:p>
            <a:r>
              <a:rPr lang="fr-FR" dirty="0" smtClean="0"/>
              <a:t>PHP : </a:t>
            </a:r>
            <a:r>
              <a:rPr lang="fr-FR" dirty="0" err="1" smtClean="0"/>
              <a:t>while</a:t>
            </a:r>
            <a:r>
              <a:rPr lang="fr-FR" dirty="0" smtClean="0"/>
              <a:t> 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/>
          <a:lstStyle/>
          <a:p>
            <a:r>
              <a:rPr lang="fr-FR" b="1" dirty="0">
                <a:solidFill>
                  <a:srgbClr val="1F497D"/>
                </a:solidFill>
              </a:rPr>
              <a:t>Instructions de boucle : </a:t>
            </a:r>
            <a:r>
              <a:rPr lang="fr-FR" b="1" dirty="0" err="1" smtClean="0">
                <a:solidFill>
                  <a:srgbClr val="1F497D"/>
                </a:solidFill>
              </a:rPr>
              <a:t>while</a:t>
            </a:r>
            <a:endParaRPr lang="fr-FR" b="1" dirty="0">
              <a:solidFill>
                <a:srgbClr val="1F497D"/>
              </a:solidFill>
            </a:endParaRPr>
          </a:p>
          <a:p>
            <a:pPr lvl="1"/>
            <a:r>
              <a:rPr lang="fr-FR" dirty="0"/>
              <a:t>L</a:t>
            </a:r>
            <a:r>
              <a:rPr lang="fr-FR" dirty="0" smtClean="0"/>
              <a:t>a boucle </a:t>
            </a:r>
            <a:r>
              <a:rPr lang="fr-FR" b="1" dirty="0" err="1" smtClean="0"/>
              <a:t>while</a:t>
            </a:r>
            <a:r>
              <a:rPr lang="fr-FR" dirty="0" smtClean="0"/>
              <a:t> permet de continuer à réaliser un bloc d’opérations </a:t>
            </a:r>
            <a:r>
              <a:rPr lang="fr-FR" b="1" dirty="0" smtClean="0"/>
              <a:t>tant qu’une condition soit vraie</a:t>
            </a:r>
            <a:endParaRPr lang="fr-FR" b="1" dirty="0"/>
          </a:p>
        </p:txBody>
      </p:sp>
      <p:sp>
        <p:nvSpPr>
          <p:cNvPr id="21" name="Rectangle 20"/>
          <p:cNvSpPr/>
          <p:nvPr/>
        </p:nvSpPr>
        <p:spPr>
          <a:xfrm>
            <a:off x="179512" y="4869160"/>
            <a:ext cx="4752528" cy="175432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36000" rIns="36000">
            <a:spAutoFit/>
          </a:bodyPr>
          <a:lstStyle/>
          <a:p>
            <a:r>
              <a:rPr lang="en-US" sz="2000" b="1" dirty="0" smtClean="0"/>
              <a:t>  $</a:t>
            </a:r>
            <a:r>
              <a:rPr lang="en-US" sz="2000" b="1" dirty="0" err="1"/>
              <a:t>i</a:t>
            </a:r>
            <a:r>
              <a:rPr lang="en-US" sz="2000" b="1" dirty="0"/>
              <a:t> = 1 ;</a:t>
            </a:r>
          </a:p>
          <a:p>
            <a:r>
              <a:rPr lang="en-US" sz="2400" b="1" dirty="0">
                <a:solidFill>
                  <a:srgbClr val="1F497D"/>
                </a:solidFill>
              </a:rPr>
              <a:t>  </a:t>
            </a:r>
            <a:r>
              <a:rPr lang="en-US" sz="2400" b="1" dirty="0" smtClean="0">
                <a:solidFill>
                  <a:srgbClr val="1F497D"/>
                </a:solidFill>
              </a:rPr>
              <a:t> </a:t>
            </a:r>
            <a:r>
              <a:rPr lang="en-US" sz="2400" b="1" dirty="0">
                <a:solidFill>
                  <a:srgbClr val="1F497D"/>
                </a:solidFill>
              </a:rPr>
              <a:t>while ( $</a:t>
            </a:r>
            <a:r>
              <a:rPr lang="en-US" sz="2400" b="1" dirty="0" err="1">
                <a:solidFill>
                  <a:srgbClr val="1F497D"/>
                </a:solidFill>
              </a:rPr>
              <a:t>i</a:t>
            </a:r>
            <a:r>
              <a:rPr lang="en-US" sz="2400" b="1" dirty="0">
                <a:solidFill>
                  <a:srgbClr val="1F497D"/>
                </a:solidFill>
              </a:rPr>
              <a:t> &lt;= 6 ) {</a:t>
            </a:r>
          </a:p>
          <a:p>
            <a:r>
              <a:rPr lang="en-US" sz="2000" b="1" dirty="0"/>
              <a:t>  </a:t>
            </a:r>
            <a:r>
              <a:rPr lang="en-US" sz="2000" b="1" dirty="0" smtClean="0"/>
              <a:t>      </a:t>
            </a:r>
            <a:r>
              <a:rPr lang="en-US" sz="2000" b="1" dirty="0"/>
              <a:t>echo "&lt;</a:t>
            </a:r>
            <a:r>
              <a:rPr lang="en-US" sz="2000" b="1" dirty="0" err="1"/>
              <a:t>h</a:t>
            </a:r>
            <a:r>
              <a:rPr lang="en-US" sz="2000" b="1" dirty="0" err="1">
                <a:solidFill>
                  <a:srgbClr val="1F497D"/>
                </a:solidFill>
              </a:rPr>
              <a:t>$i</a:t>
            </a:r>
            <a:r>
              <a:rPr lang="en-US" sz="2000" b="1" dirty="0"/>
              <a:t>&gt; </a:t>
            </a:r>
            <a:r>
              <a:rPr lang="en-US" sz="2000" b="1" dirty="0" err="1"/>
              <a:t>Titre</a:t>
            </a:r>
            <a:r>
              <a:rPr lang="en-US" sz="2000" b="1" dirty="0"/>
              <a:t> </a:t>
            </a:r>
            <a:r>
              <a:rPr lang="en-US" sz="2000" b="1" dirty="0" err="1"/>
              <a:t>niveau</a:t>
            </a:r>
            <a:r>
              <a:rPr lang="en-US" sz="2400" b="1" dirty="0">
                <a:solidFill>
                  <a:srgbClr val="1F497D"/>
                </a:solidFill>
              </a:rPr>
              <a:t> $</a:t>
            </a:r>
            <a:r>
              <a:rPr lang="en-US" sz="2400" b="1" dirty="0" err="1">
                <a:solidFill>
                  <a:srgbClr val="1F497D"/>
                </a:solidFill>
              </a:rPr>
              <a:t>i</a:t>
            </a:r>
            <a:r>
              <a:rPr lang="en-US" sz="2400" b="1" dirty="0">
                <a:solidFill>
                  <a:srgbClr val="1F497D"/>
                </a:solidFill>
              </a:rPr>
              <a:t> </a:t>
            </a:r>
            <a:r>
              <a:rPr lang="en-US" sz="2000" b="1" dirty="0"/>
              <a:t>&lt;/</a:t>
            </a:r>
            <a:r>
              <a:rPr lang="en-US" sz="2000" b="1" dirty="0" err="1"/>
              <a:t>h</a:t>
            </a:r>
            <a:r>
              <a:rPr lang="en-US" sz="2000" b="1" dirty="0" err="1">
                <a:solidFill>
                  <a:srgbClr val="1F497D"/>
                </a:solidFill>
              </a:rPr>
              <a:t>$i</a:t>
            </a:r>
            <a:r>
              <a:rPr lang="en-US" sz="2000" b="1" dirty="0"/>
              <a:t>&gt;";</a:t>
            </a:r>
          </a:p>
          <a:p>
            <a:r>
              <a:rPr lang="en-US" sz="2000" b="1" dirty="0"/>
              <a:t>  </a:t>
            </a:r>
            <a:r>
              <a:rPr lang="en-US" sz="2000" b="1" dirty="0" smtClean="0"/>
              <a:t>      </a:t>
            </a:r>
            <a:r>
              <a:rPr lang="en-US" sz="2000" b="1" dirty="0"/>
              <a:t>$</a:t>
            </a:r>
            <a:r>
              <a:rPr lang="en-US" sz="2000" b="1" dirty="0" err="1"/>
              <a:t>i</a:t>
            </a:r>
            <a:r>
              <a:rPr lang="en-US" sz="2000" b="1" dirty="0"/>
              <a:t> = $</a:t>
            </a:r>
            <a:r>
              <a:rPr lang="en-US" sz="2000" b="1" dirty="0" err="1"/>
              <a:t>i</a:t>
            </a:r>
            <a:r>
              <a:rPr lang="en-US" sz="2000" b="1" dirty="0"/>
              <a:t> + 1;</a:t>
            </a:r>
          </a:p>
          <a:p>
            <a:r>
              <a:rPr lang="en-US" sz="2000" b="1" dirty="0"/>
              <a:t>  </a:t>
            </a:r>
            <a:r>
              <a:rPr lang="en-US" sz="2000" b="1" dirty="0" smtClean="0"/>
              <a:t> }</a:t>
            </a:r>
            <a:endParaRPr lang="en-US" sz="2000" b="1" dirty="0"/>
          </a:p>
        </p:txBody>
      </p:sp>
      <p:grpSp>
        <p:nvGrpSpPr>
          <p:cNvPr id="22" name="Grouper 21"/>
          <p:cNvGrpSpPr/>
          <p:nvPr/>
        </p:nvGrpSpPr>
        <p:grpSpPr>
          <a:xfrm>
            <a:off x="683568" y="3429000"/>
            <a:ext cx="7668344" cy="1440160"/>
            <a:chOff x="216024" y="3789040"/>
            <a:chExt cx="7668344" cy="1440160"/>
          </a:xfrm>
        </p:grpSpPr>
        <p:sp>
          <p:nvSpPr>
            <p:cNvPr id="23" name="Losange 22"/>
            <p:cNvSpPr/>
            <p:nvPr/>
          </p:nvSpPr>
          <p:spPr>
            <a:xfrm>
              <a:off x="2915816" y="3897052"/>
              <a:ext cx="936104" cy="576064"/>
            </a:xfrm>
            <a:prstGeom prst="diamond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Rectangle à coins arrondis 23"/>
            <p:cNvSpPr/>
            <p:nvPr/>
          </p:nvSpPr>
          <p:spPr>
            <a:xfrm>
              <a:off x="5148064" y="3933056"/>
              <a:ext cx="1080120" cy="504056"/>
            </a:xfrm>
            <a:prstGeom prst="roundRect">
              <a:avLst/>
            </a:prstGeom>
            <a:solidFill>
              <a:srgbClr val="FCD5B5"/>
            </a:solidFill>
            <a:ln>
              <a:solidFill>
                <a:srgbClr val="F7964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/>
            <a:p>
              <a:pPr algn="ctr"/>
              <a:r>
                <a:rPr lang="fr-FR" b="1" dirty="0" err="1" smtClean="0">
                  <a:solidFill>
                    <a:schemeClr val="tx1"/>
                  </a:solidFill>
                </a:rPr>
                <a:t>echo</a:t>
              </a:r>
              <a:r>
                <a:rPr lang="fr-FR" b="1" dirty="0" smtClean="0">
                  <a:solidFill>
                    <a:schemeClr val="tx1"/>
                  </a:solidFill>
                </a:rPr>
                <a:t> …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3851920" y="3789040"/>
              <a:ext cx="83356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fr-FR" sz="2000" dirty="0" smtClean="0"/>
                <a:t>[ </a:t>
              </a:r>
              <a:r>
                <a:rPr lang="fr-FR" sz="2000" b="1" dirty="0" smtClean="0"/>
                <a:t>i &lt;= 6 </a:t>
              </a:r>
              <a:r>
                <a:rPr lang="fr-FR" sz="2000" dirty="0" smtClean="0"/>
                <a:t>]</a:t>
              </a:r>
              <a:endParaRPr lang="fr-FR" sz="2000" dirty="0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3491880" y="4581128"/>
              <a:ext cx="68766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fr-FR" sz="2000" dirty="0" smtClean="0"/>
                <a:t>[ </a:t>
              </a:r>
              <a:r>
                <a:rPr lang="fr-FR" sz="2000" dirty="0" err="1" smtClean="0"/>
                <a:t>else</a:t>
              </a:r>
              <a:r>
                <a:rPr lang="fr-FR" sz="2000" dirty="0" smtClean="0"/>
                <a:t> ]</a:t>
              </a:r>
              <a:endParaRPr lang="fr-FR" sz="2000" dirty="0"/>
            </a:p>
          </p:txBody>
        </p:sp>
        <p:sp>
          <p:nvSpPr>
            <p:cNvPr id="27" name="Rectangle à coins arrondis 26"/>
            <p:cNvSpPr/>
            <p:nvPr/>
          </p:nvSpPr>
          <p:spPr>
            <a:xfrm>
              <a:off x="6732240" y="3933056"/>
              <a:ext cx="1152128" cy="504056"/>
            </a:xfrm>
            <a:prstGeom prst="roundRect">
              <a:avLst/>
            </a:prstGeom>
            <a:solidFill>
              <a:srgbClr val="FCD5B5"/>
            </a:solidFill>
            <a:ln>
              <a:solidFill>
                <a:srgbClr val="F7964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/>
            <a:p>
              <a:r>
                <a:rPr lang="fr-FR" b="1" dirty="0">
                  <a:solidFill>
                    <a:schemeClr val="tx1"/>
                  </a:solidFill>
                </a:rPr>
                <a:t>$i = $i + 1 ; 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à coins arrondis 27"/>
            <p:cNvSpPr/>
            <p:nvPr/>
          </p:nvSpPr>
          <p:spPr>
            <a:xfrm>
              <a:off x="899592" y="3933056"/>
              <a:ext cx="1152128" cy="504056"/>
            </a:xfrm>
            <a:prstGeom prst="roundRect">
              <a:avLst/>
            </a:prstGeom>
            <a:solidFill>
              <a:srgbClr val="FCD5B5"/>
            </a:solidFill>
            <a:ln>
              <a:solidFill>
                <a:srgbClr val="F7964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/>
            <a:p>
              <a:pPr algn="ctr"/>
              <a:r>
                <a:rPr lang="fr-FR" b="1" dirty="0" smtClean="0">
                  <a:solidFill>
                    <a:schemeClr val="tx1"/>
                  </a:solidFill>
                </a:rPr>
                <a:t>$i = 1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Connecteur droit avec flèche 28"/>
            <p:cNvCxnSpPr>
              <a:stCxn id="28" idx="3"/>
              <a:endCxn id="23" idx="1"/>
            </p:cNvCxnSpPr>
            <p:nvPr/>
          </p:nvCxnSpPr>
          <p:spPr>
            <a:xfrm>
              <a:off x="2051720" y="4185084"/>
              <a:ext cx="8640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necteur droit avec flèche 29"/>
            <p:cNvCxnSpPr>
              <a:stCxn id="23" idx="3"/>
              <a:endCxn id="24" idx="1"/>
            </p:cNvCxnSpPr>
            <p:nvPr/>
          </p:nvCxnSpPr>
          <p:spPr>
            <a:xfrm>
              <a:off x="3851920" y="4185084"/>
              <a:ext cx="129614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/>
            <p:cNvCxnSpPr>
              <a:stCxn id="24" idx="3"/>
              <a:endCxn id="27" idx="1"/>
            </p:cNvCxnSpPr>
            <p:nvPr/>
          </p:nvCxnSpPr>
          <p:spPr>
            <a:xfrm>
              <a:off x="6228184" y="4185084"/>
              <a:ext cx="50405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onnecteur droit avec flèche 31"/>
            <p:cNvCxnSpPr/>
            <p:nvPr/>
          </p:nvCxnSpPr>
          <p:spPr>
            <a:xfrm>
              <a:off x="216024" y="4221088"/>
              <a:ext cx="68356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Rectangle à coins arrondis 32"/>
            <p:cNvSpPr/>
            <p:nvPr/>
          </p:nvSpPr>
          <p:spPr>
            <a:xfrm>
              <a:off x="5292080" y="4725144"/>
              <a:ext cx="1152128" cy="504056"/>
            </a:xfrm>
            <a:prstGeom prst="roundRect">
              <a:avLst/>
            </a:prstGeom>
            <a:solidFill>
              <a:srgbClr val="FCD5B5"/>
            </a:solidFill>
            <a:ln>
              <a:solidFill>
                <a:srgbClr val="F7964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/>
            <a:lstStyle/>
            <a:p>
              <a:pPr algn="ctr"/>
              <a:r>
                <a:rPr lang="fr-FR" b="1" dirty="0" smtClean="0">
                  <a:solidFill>
                    <a:schemeClr val="tx1"/>
                  </a:solidFill>
                </a:rPr>
                <a:t>la suite…</a:t>
              </a:r>
              <a:endParaRPr lang="fr-FR" b="1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Connecteur en angle 33"/>
            <p:cNvCxnSpPr>
              <a:stCxn id="23" idx="2"/>
              <a:endCxn id="33" idx="1"/>
            </p:cNvCxnSpPr>
            <p:nvPr/>
          </p:nvCxnSpPr>
          <p:spPr>
            <a:xfrm rot="16200000" flipH="1">
              <a:off x="4085946" y="3771038"/>
              <a:ext cx="504056" cy="1908212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cteur en angle 34"/>
            <p:cNvCxnSpPr>
              <a:stCxn id="27" idx="3"/>
              <a:endCxn id="23" idx="0"/>
            </p:cNvCxnSpPr>
            <p:nvPr/>
          </p:nvCxnSpPr>
          <p:spPr>
            <a:xfrm flipH="1" flipV="1">
              <a:off x="3383868" y="3897052"/>
              <a:ext cx="4500500" cy="288032"/>
            </a:xfrm>
            <a:prstGeom prst="bentConnector4">
              <a:avLst>
                <a:gd name="adj1" fmla="val -5079"/>
                <a:gd name="adj2" fmla="val 233719"/>
              </a:avLst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/>
            <p:cNvCxnSpPr/>
            <p:nvPr/>
          </p:nvCxnSpPr>
          <p:spPr>
            <a:xfrm>
              <a:off x="6444208" y="5013176"/>
              <a:ext cx="68356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487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/>
          <a:lstStyle/>
          <a:p>
            <a:r>
              <a:rPr lang="fr-FR" dirty="0"/>
              <a:t>PHP : </a:t>
            </a:r>
            <a:r>
              <a:rPr lang="fr-FR" dirty="0" err="1" smtClean="0"/>
              <a:t>while</a:t>
            </a:r>
            <a:r>
              <a:rPr lang="fr-FR" dirty="0" smtClean="0"/>
              <a:t> 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525963"/>
          </a:xfrm>
        </p:spPr>
        <p:txBody>
          <a:bodyPr/>
          <a:lstStyle/>
          <a:p>
            <a:r>
              <a:rPr lang="fr-FR" b="1" dirty="0">
                <a:solidFill>
                  <a:srgbClr val="1F497D"/>
                </a:solidFill>
              </a:rPr>
              <a:t>Instructions de boucle : </a:t>
            </a:r>
            <a:r>
              <a:rPr lang="fr-FR" b="1" dirty="0" err="1" smtClean="0">
                <a:solidFill>
                  <a:srgbClr val="1F497D"/>
                </a:solidFill>
              </a:rPr>
              <a:t>while</a:t>
            </a:r>
            <a:endParaRPr lang="fr-FR" b="1" dirty="0">
              <a:solidFill>
                <a:srgbClr val="1F497D"/>
              </a:solidFill>
            </a:endParaRPr>
          </a:p>
          <a:p>
            <a:endParaRPr lang="fr-FR" b="1" dirty="0"/>
          </a:p>
        </p:txBody>
      </p:sp>
      <p:sp>
        <p:nvSpPr>
          <p:cNvPr id="7" name="Rectangle 6"/>
          <p:cNvSpPr/>
          <p:nvPr/>
        </p:nvSpPr>
        <p:spPr>
          <a:xfrm>
            <a:off x="179512" y="2492896"/>
            <a:ext cx="4608512" cy="23391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_tradnl" sz="2000" dirty="0"/>
              <a:t>&lt;?</a:t>
            </a:r>
            <a:r>
              <a:rPr lang="es-ES_tradnl" sz="2000" dirty="0" err="1"/>
              <a:t>php</a:t>
            </a:r>
            <a:r>
              <a:rPr lang="es-ES_tradnl" sz="2000" dirty="0"/>
              <a:t> </a:t>
            </a:r>
          </a:p>
          <a:p>
            <a:r>
              <a:rPr lang="es-ES_tradnl" sz="2200" b="1" dirty="0">
                <a:solidFill>
                  <a:srgbClr val="1F497D"/>
                </a:solidFill>
              </a:rPr>
              <a:t>   </a:t>
            </a:r>
            <a:r>
              <a:rPr lang="en-US" sz="2000" b="1" dirty="0" smtClean="0">
                <a:solidFill>
                  <a:srgbClr val="1F497D"/>
                </a:solidFill>
              </a:rPr>
              <a:t>$</a:t>
            </a:r>
            <a:r>
              <a:rPr lang="en-US" sz="2000" b="1" dirty="0" err="1">
                <a:solidFill>
                  <a:srgbClr val="1F497D"/>
                </a:solidFill>
              </a:rPr>
              <a:t>i</a:t>
            </a:r>
            <a:r>
              <a:rPr lang="en-US" sz="2000" b="1" dirty="0">
                <a:solidFill>
                  <a:srgbClr val="1F497D"/>
                </a:solidFill>
              </a:rPr>
              <a:t> = 1 ;</a:t>
            </a:r>
          </a:p>
          <a:p>
            <a:r>
              <a:rPr lang="en-US" sz="2400" b="1" dirty="0">
                <a:solidFill>
                  <a:srgbClr val="1F497D"/>
                </a:solidFill>
              </a:rPr>
              <a:t>   while ( $</a:t>
            </a:r>
            <a:r>
              <a:rPr lang="en-US" sz="2400" b="1" dirty="0" err="1">
                <a:solidFill>
                  <a:srgbClr val="1F497D"/>
                </a:solidFill>
              </a:rPr>
              <a:t>i</a:t>
            </a:r>
            <a:r>
              <a:rPr lang="en-US" sz="2400" b="1" dirty="0">
                <a:solidFill>
                  <a:srgbClr val="1F497D"/>
                </a:solidFill>
              </a:rPr>
              <a:t> &lt;= 6 ) {</a:t>
            </a:r>
          </a:p>
          <a:p>
            <a:r>
              <a:rPr lang="en-US" sz="2000" b="1" dirty="0"/>
              <a:t>        echo "&lt;</a:t>
            </a:r>
            <a:r>
              <a:rPr lang="en-US" sz="2000" b="1" dirty="0" err="1"/>
              <a:t>h$i</a:t>
            </a:r>
            <a:r>
              <a:rPr lang="en-US" sz="2000" b="1" dirty="0"/>
              <a:t>&gt; </a:t>
            </a:r>
            <a:r>
              <a:rPr lang="en-US" sz="2000" b="1" dirty="0" err="1"/>
              <a:t>Titre</a:t>
            </a:r>
            <a:r>
              <a:rPr lang="en-US" sz="2000" b="1" dirty="0"/>
              <a:t> </a:t>
            </a:r>
            <a:r>
              <a:rPr lang="en-US" sz="2000" b="1" dirty="0" err="1"/>
              <a:t>niveau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1F497D"/>
                </a:solidFill>
              </a:rPr>
              <a:t>$</a:t>
            </a:r>
            <a:r>
              <a:rPr lang="en-US" sz="2000" b="1" dirty="0" err="1">
                <a:solidFill>
                  <a:srgbClr val="1F497D"/>
                </a:solidFill>
              </a:rPr>
              <a:t>i</a:t>
            </a:r>
            <a:r>
              <a:rPr lang="en-US" sz="2000" b="1" dirty="0"/>
              <a:t> &lt;/</a:t>
            </a:r>
            <a:r>
              <a:rPr lang="en-US" sz="2000" b="1" dirty="0" err="1"/>
              <a:t>h$i</a:t>
            </a:r>
            <a:r>
              <a:rPr lang="en-US" sz="2000" b="1" dirty="0"/>
              <a:t>&gt;";</a:t>
            </a:r>
          </a:p>
          <a:p>
            <a:r>
              <a:rPr lang="en-US" sz="2000" b="1" dirty="0"/>
              <a:t>       </a:t>
            </a:r>
            <a:r>
              <a:rPr lang="en-US" sz="2000" b="1" dirty="0">
                <a:solidFill>
                  <a:srgbClr val="1F497D"/>
                </a:solidFill>
              </a:rPr>
              <a:t> $</a:t>
            </a:r>
            <a:r>
              <a:rPr lang="en-US" sz="2000" b="1" dirty="0" err="1">
                <a:solidFill>
                  <a:srgbClr val="1F497D"/>
                </a:solidFill>
              </a:rPr>
              <a:t>i</a:t>
            </a:r>
            <a:r>
              <a:rPr lang="en-US" sz="2000" b="1" dirty="0">
                <a:solidFill>
                  <a:srgbClr val="1F497D"/>
                </a:solidFill>
              </a:rPr>
              <a:t> = $</a:t>
            </a:r>
            <a:r>
              <a:rPr lang="en-US" sz="2000" b="1" dirty="0" err="1">
                <a:solidFill>
                  <a:srgbClr val="1F497D"/>
                </a:solidFill>
              </a:rPr>
              <a:t>i</a:t>
            </a:r>
            <a:r>
              <a:rPr lang="en-US" sz="2000" b="1" dirty="0">
                <a:solidFill>
                  <a:srgbClr val="1F497D"/>
                </a:solidFill>
              </a:rPr>
              <a:t> + 1;</a:t>
            </a:r>
          </a:p>
          <a:p>
            <a:r>
              <a:rPr lang="en-US" sz="2000" b="1" dirty="0"/>
              <a:t>   </a:t>
            </a:r>
            <a:r>
              <a:rPr lang="en-US" sz="2000" b="1" dirty="0" smtClean="0"/>
              <a:t>}</a:t>
            </a:r>
            <a:endParaRPr lang="en-US" sz="2400" dirty="0" smtClean="0"/>
          </a:p>
          <a:p>
            <a:r>
              <a:rPr lang="es-ES_tradnl" sz="2000" dirty="0" smtClean="0"/>
              <a:t>?</a:t>
            </a:r>
            <a:r>
              <a:rPr lang="es-ES_tradnl" sz="2000" dirty="0"/>
              <a:t>&gt; </a:t>
            </a:r>
            <a:endParaRPr lang="fr-FR" sz="20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/>
          <a:srcRect t="15979" r="12995"/>
          <a:stretch/>
        </p:blipFill>
        <p:spPr>
          <a:xfrm>
            <a:off x="5395958" y="2132856"/>
            <a:ext cx="3496522" cy="376429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ZoneTexte 5"/>
          <p:cNvSpPr txBox="1"/>
          <p:nvPr/>
        </p:nvSpPr>
        <p:spPr>
          <a:xfrm>
            <a:off x="1115616" y="1988840"/>
            <a:ext cx="2736304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36000" rIns="36000" rtlCol="0">
            <a:spAutoFit/>
          </a:bodyPr>
          <a:lstStyle/>
          <a:p>
            <a:pPr algn="ctr"/>
            <a:r>
              <a:rPr lang="fr-FR" sz="2000" dirty="0" smtClean="0"/>
              <a:t>On donne une </a:t>
            </a:r>
            <a:r>
              <a:rPr lang="fr-FR" sz="2000" b="1" dirty="0" smtClean="0"/>
              <a:t>valeur initiale </a:t>
            </a:r>
            <a:r>
              <a:rPr lang="fr-FR" sz="2000" dirty="0" smtClean="0"/>
              <a:t>à la variable </a:t>
            </a:r>
            <a:r>
              <a:rPr lang="fr-FR" sz="2000" b="1" dirty="0" smtClean="0"/>
              <a:t>$i</a:t>
            </a:r>
            <a:endParaRPr lang="fr-FR" sz="20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2843808" y="2793122"/>
            <a:ext cx="2448272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36000" rIns="36000" rtlCol="0">
            <a:spAutoFit/>
          </a:bodyPr>
          <a:lstStyle/>
          <a:p>
            <a:pPr algn="ctr"/>
            <a:r>
              <a:rPr lang="fr-FR" sz="2000" dirty="0" smtClean="0"/>
              <a:t>Tant que </a:t>
            </a:r>
            <a:r>
              <a:rPr lang="fr-FR" sz="2000" b="1" dirty="0" smtClean="0"/>
              <a:t>$i </a:t>
            </a:r>
            <a:r>
              <a:rPr lang="fr-FR" sz="2000" dirty="0" smtClean="0"/>
              <a:t>ne dépasse pas la valeur 6</a:t>
            </a:r>
            <a:endParaRPr lang="fr-FR" sz="2000" dirty="0"/>
          </a:p>
        </p:txBody>
      </p:sp>
      <p:sp>
        <p:nvSpPr>
          <p:cNvPr id="10" name="ZoneTexte 9"/>
          <p:cNvSpPr txBox="1"/>
          <p:nvPr/>
        </p:nvSpPr>
        <p:spPr>
          <a:xfrm>
            <a:off x="1115616" y="4365104"/>
            <a:ext cx="2736304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36000" rIns="36000" rtlCol="0">
            <a:spAutoFit/>
          </a:bodyPr>
          <a:lstStyle/>
          <a:p>
            <a:pPr algn="ctr"/>
            <a:r>
              <a:rPr lang="fr-FR" sz="2000" dirty="0" smtClean="0"/>
              <a:t>On met à jour la </a:t>
            </a:r>
            <a:r>
              <a:rPr lang="fr-FR" sz="2000" b="1" dirty="0" smtClean="0"/>
              <a:t>valeur </a:t>
            </a:r>
            <a:r>
              <a:rPr lang="fr-FR" sz="2000" dirty="0" smtClean="0"/>
              <a:t>de la variable </a:t>
            </a:r>
            <a:r>
              <a:rPr lang="fr-FR" sz="2000" b="1" dirty="0" smtClean="0"/>
              <a:t>$i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392819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/>
          <a:lstStyle/>
          <a:p>
            <a:r>
              <a:rPr lang="fr-FR" dirty="0" smtClean="0"/>
              <a:t>PHP : </a:t>
            </a:r>
            <a:r>
              <a:rPr lang="fr-FR" dirty="0" err="1" smtClean="0"/>
              <a:t>foreach</a:t>
            </a:r>
            <a:r>
              <a:rPr lang="fr-FR" dirty="0" smtClean="0"/>
              <a:t> 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28596" y="1196752"/>
            <a:ext cx="8535892" cy="4525963"/>
          </a:xfrm>
        </p:spPr>
        <p:txBody>
          <a:bodyPr/>
          <a:lstStyle/>
          <a:p>
            <a:r>
              <a:rPr lang="fr-FR" b="1" dirty="0">
                <a:solidFill>
                  <a:srgbClr val="1F497D"/>
                </a:solidFill>
              </a:rPr>
              <a:t>Instructions de boucle : </a:t>
            </a:r>
            <a:r>
              <a:rPr lang="fr-FR" b="1" dirty="0" err="1">
                <a:solidFill>
                  <a:srgbClr val="1F497D"/>
                </a:solidFill>
              </a:rPr>
              <a:t>foreach</a:t>
            </a:r>
            <a:endParaRPr lang="fr-FR" b="1" dirty="0">
              <a:solidFill>
                <a:srgbClr val="1F497D"/>
              </a:solidFill>
            </a:endParaRPr>
          </a:p>
          <a:p>
            <a:pPr lvl="1"/>
            <a:r>
              <a:rPr lang="fr-FR" dirty="0" smtClean="0"/>
              <a:t>La boucle </a:t>
            </a:r>
            <a:r>
              <a:rPr lang="fr-FR" b="1" dirty="0" err="1" smtClean="0"/>
              <a:t>foreach</a:t>
            </a:r>
            <a:r>
              <a:rPr lang="fr-FR" dirty="0" smtClean="0"/>
              <a:t> permet de </a:t>
            </a:r>
            <a:r>
              <a:rPr lang="fr-FR" b="1" dirty="0" smtClean="0"/>
              <a:t>répéter</a:t>
            </a:r>
            <a:r>
              <a:rPr lang="fr-FR" dirty="0" smtClean="0"/>
              <a:t> un bloc d’instructions pour </a:t>
            </a:r>
            <a:r>
              <a:rPr lang="fr-FR" b="1" dirty="0" smtClean="0"/>
              <a:t>chaque valeur dans un tableau</a:t>
            </a:r>
            <a:endParaRPr lang="fr-FR" b="1" dirty="0"/>
          </a:p>
        </p:txBody>
      </p:sp>
      <p:grpSp>
        <p:nvGrpSpPr>
          <p:cNvPr id="23" name="Grouper 22"/>
          <p:cNvGrpSpPr/>
          <p:nvPr/>
        </p:nvGrpSpPr>
        <p:grpSpPr>
          <a:xfrm>
            <a:off x="323528" y="3501008"/>
            <a:ext cx="8028384" cy="1407641"/>
            <a:chOff x="323528" y="3501008"/>
            <a:chExt cx="8028384" cy="1407641"/>
          </a:xfrm>
        </p:grpSpPr>
        <p:grpSp>
          <p:nvGrpSpPr>
            <p:cNvPr id="7" name="Grouper 6"/>
            <p:cNvGrpSpPr/>
            <p:nvPr/>
          </p:nvGrpSpPr>
          <p:grpSpPr>
            <a:xfrm>
              <a:off x="323528" y="3501008"/>
              <a:ext cx="8028384" cy="1407641"/>
              <a:chOff x="-144016" y="3861048"/>
              <a:chExt cx="8028384" cy="1407641"/>
            </a:xfrm>
          </p:grpSpPr>
          <p:sp>
            <p:nvSpPr>
              <p:cNvPr id="8" name="Losange 7"/>
              <p:cNvSpPr/>
              <p:nvPr/>
            </p:nvSpPr>
            <p:spPr>
              <a:xfrm>
                <a:off x="1656184" y="3897052"/>
                <a:ext cx="936104" cy="576064"/>
              </a:xfrm>
              <a:prstGeom prst="diamond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" name="Rectangle à coins arrondis 8"/>
              <p:cNvSpPr/>
              <p:nvPr/>
            </p:nvSpPr>
            <p:spPr>
              <a:xfrm>
                <a:off x="4320480" y="3933056"/>
                <a:ext cx="1907704" cy="504056"/>
              </a:xfrm>
              <a:prstGeom prst="roundRect">
                <a:avLst/>
              </a:prstGeom>
              <a:solidFill>
                <a:srgbClr val="FCD5B5"/>
              </a:solidFill>
              <a:ln>
                <a:solidFill>
                  <a:srgbClr val="F7964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0" bIns="0" rtlCol="0" anchor="ctr"/>
              <a:lstStyle/>
              <a:p>
                <a:pPr algn="ctr"/>
                <a:r>
                  <a:rPr lang="fr-FR" b="1" dirty="0" smtClean="0">
                    <a:solidFill>
                      <a:schemeClr val="tx1"/>
                    </a:solidFill>
                  </a:rPr>
                  <a:t>$titre reçoit la prochaine valeur</a:t>
                </a:r>
                <a:endParaRPr lang="fr-FR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ZoneTexte 9"/>
              <p:cNvSpPr txBox="1"/>
              <p:nvPr/>
            </p:nvSpPr>
            <p:spPr>
              <a:xfrm>
                <a:off x="2664296" y="3861048"/>
                <a:ext cx="148327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sz="2000" dirty="0" smtClean="0"/>
                  <a:t>[ reste-t-il une</a:t>
                </a:r>
              </a:p>
              <a:p>
                <a:r>
                  <a:rPr lang="fr-FR" sz="2000" dirty="0" smtClean="0"/>
                  <a:t>valeur ? ]</a:t>
                </a:r>
                <a:endParaRPr lang="fr-FR" sz="2000" dirty="0"/>
              </a:p>
            </p:txBody>
          </p:sp>
          <p:sp>
            <p:nvSpPr>
              <p:cNvPr id="11" name="ZoneTexte 10"/>
              <p:cNvSpPr txBox="1"/>
              <p:nvPr/>
            </p:nvSpPr>
            <p:spPr>
              <a:xfrm>
                <a:off x="2673142" y="4653136"/>
                <a:ext cx="1719346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fr-FR" sz="2000" dirty="0" smtClean="0"/>
                  <a:t>[ plus de valeur</a:t>
                </a:r>
              </a:p>
              <a:p>
                <a:r>
                  <a:rPr lang="fr-FR" sz="2000" dirty="0" smtClean="0"/>
                  <a:t>dans le tableau ]</a:t>
                </a:r>
                <a:endParaRPr lang="fr-FR" sz="2000" dirty="0"/>
              </a:p>
            </p:txBody>
          </p:sp>
          <p:sp>
            <p:nvSpPr>
              <p:cNvPr id="12" name="Rectangle à coins arrondis 11"/>
              <p:cNvSpPr/>
              <p:nvPr/>
            </p:nvSpPr>
            <p:spPr>
              <a:xfrm>
                <a:off x="6732240" y="3933056"/>
                <a:ext cx="1152128" cy="504056"/>
              </a:xfrm>
              <a:prstGeom prst="roundRect">
                <a:avLst/>
              </a:prstGeom>
              <a:solidFill>
                <a:srgbClr val="FCD5B5"/>
              </a:solidFill>
              <a:ln>
                <a:solidFill>
                  <a:srgbClr val="F7964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0" bIns="0" rtlCol="0" anchor="ctr"/>
              <a:lstStyle/>
              <a:p>
                <a:pPr algn="ctr"/>
                <a:r>
                  <a:rPr lang="fr-FR" b="1" dirty="0" err="1">
                    <a:solidFill>
                      <a:schemeClr val="tx1"/>
                    </a:solidFill>
                  </a:rPr>
                  <a:t>echo</a:t>
                </a:r>
                <a:r>
                  <a:rPr lang="fr-FR" b="1" dirty="0">
                    <a:solidFill>
                      <a:schemeClr val="tx1"/>
                    </a:solidFill>
                  </a:rPr>
                  <a:t> …</a:t>
                </a:r>
              </a:p>
            </p:txBody>
          </p:sp>
          <p:cxnSp>
            <p:nvCxnSpPr>
              <p:cNvPr id="14" name="Connecteur droit avec flèche 13"/>
              <p:cNvCxnSpPr>
                <a:stCxn id="22" idx="3"/>
                <a:endCxn id="8" idx="1"/>
              </p:cNvCxnSpPr>
              <p:nvPr/>
            </p:nvCxnSpPr>
            <p:spPr>
              <a:xfrm>
                <a:off x="1224136" y="4185084"/>
                <a:ext cx="432048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Connecteur droit avec flèche 14"/>
              <p:cNvCxnSpPr>
                <a:stCxn id="8" idx="3"/>
                <a:endCxn id="9" idx="1"/>
              </p:cNvCxnSpPr>
              <p:nvPr/>
            </p:nvCxnSpPr>
            <p:spPr>
              <a:xfrm>
                <a:off x="2592288" y="4185084"/>
                <a:ext cx="1728192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Connecteur droit avec flèche 15"/>
              <p:cNvCxnSpPr>
                <a:stCxn id="9" idx="3"/>
                <a:endCxn id="12" idx="1"/>
              </p:cNvCxnSpPr>
              <p:nvPr/>
            </p:nvCxnSpPr>
            <p:spPr>
              <a:xfrm>
                <a:off x="6228184" y="4185084"/>
                <a:ext cx="504056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Connecteur droit avec flèche 16"/>
              <p:cNvCxnSpPr>
                <a:endCxn id="22" idx="1"/>
              </p:cNvCxnSpPr>
              <p:nvPr/>
            </p:nvCxnSpPr>
            <p:spPr>
              <a:xfrm>
                <a:off x="-144016" y="4185084"/>
                <a:ext cx="360040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Rectangle à coins arrondis 17"/>
              <p:cNvSpPr/>
              <p:nvPr/>
            </p:nvSpPr>
            <p:spPr>
              <a:xfrm>
                <a:off x="5292080" y="4725144"/>
                <a:ext cx="1152128" cy="504056"/>
              </a:xfrm>
              <a:prstGeom prst="roundRect">
                <a:avLst/>
              </a:prstGeom>
              <a:solidFill>
                <a:srgbClr val="FCD5B5"/>
              </a:solidFill>
              <a:ln>
                <a:solidFill>
                  <a:srgbClr val="F7964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0" bIns="0" rtlCol="0" anchor="ctr"/>
              <a:lstStyle/>
              <a:p>
                <a:pPr algn="ctr"/>
                <a:r>
                  <a:rPr lang="fr-FR" b="1" dirty="0" smtClean="0">
                    <a:solidFill>
                      <a:schemeClr val="tx1"/>
                    </a:solidFill>
                  </a:rPr>
                  <a:t>la suite…</a:t>
                </a:r>
                <a:endParaRPr lang="fr-FR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Connecteur en angle 18"/>
              <p:cNvCxnSpPr>
                <a:stCxn id="8" idx="2"/>
                <a:endCxn id="18" idx="1"/>
              </p:cNvCxnSpPr>
              <p:nvPr/>
            </p:nvCxnSpPr>
            <p:spPr>
              <a:xfrm rot="16200000" flipH="1">
                <a:off x="3456130" y="3141222"/>
                <a:ext cx="504056" cy="3167844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Connecteur en angle 19"/>
              <p:cNvCxnSpPr>
                <a:stCxn id="12" idx="3"/>
                <a:endCxn id="8" idx="0"/>
              </p:cNvCxnSpPr>
              <p:nvPr/>
            </p:nvCxnSpPr>
            <p:spPr>
              <a:xfrm flipH="1" flipV="1">
                <a:off x="2124236" y="3897052"/>
                <a:ext cx="5760132" cy="288032"/>
              </a:xfrm>
              <a:prstGeom prst="bentConnector4">
                <a:avLst>
                  <a:gd name="adj1" fmla="val -3969"/>
                  <a:gd name="adj2" fmla="val 179366"/>
                </a:avLst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Connecteur droit avec flèche 20"/>
              <p:cNvCxnSpPr/>
              <p:nvPr/>
            </p:nvCxnSpPr>
            <p:spPr>
              <a:xfrm>
                <a:off x="6444208" y="5013176"/>
                <a:ext cx="683568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2" name="Rectangle 21"/>
            <p:cNvSpPr/>
            <p:nvPr/>
          </p:nvSpPr>
          <p:spPr>
            <a:xfrm>
              <a:off x="683568" y="3501008"/>
              <a:ext cx="1008112" cy="64807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fr-FR" dirty="0" smtClean="0"/>
                <a:t>$tableau</a:t>
              </a:r>
              <a:endParaRPr lang="fr-FR" dirty="0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323528" y="5006786"/>
            <a:ext cx="4608512" cy="144655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2400" b="1" dirty="0" smtClean="0">
                <a:solidFill>
                  <a:srgbClr val="1F497D"/>
                </a:solidFill>
              </a:rPr>
              <a:t> </a:t>
            </a:r>
            <a:r>
              <a:rPr lang="fr-FR" sz="2400" b="1" dirty="0" err="1" smtClean="0">
                <a:solidFill>
                  <a:srgbClr val="1F497D"/>
                </a:solidFill>
              </a:rPr>
              <a:t>foreach</a:t>
            </a:r>
            <a:r>
              <a:rPr lang="fr-FR" sz="2400" b="1" dirty="0" smtClean="0">
                <a:solidFill>
                  <a:srgbClr val="1F497D"/>
                </a:solidFill>
              </a:rPr>
              <a:t> </a:t>
            </a:r>
            <a:r>
              <a:rPr lang="fr-FR" sz="2400" b="1" dirty="0">
                <a:solidFill>
                  <a:srgbClr val="1F497D"/>
                </a:solidFill>
              </a:rPr>
              <a:t>($tableau as $titre ) </a:t>
            </a:r>
            <a:r>
              <a:rPr lang="fr-FR" sz="2000" b="1" dirty="0"/>
              <a:t>{</a:t>
            </a:r>
          </a:p>
          <a:p>
            <a:r>
              <a:rPr lang="fr-FR" sz="2000" b="1" dirty="0"/>
              <a:t>           </a:t>
            </a:r>
            <a:r>
              <a:rPr lang="fr-FR" sz="2000" b="1" dirty="0" err="1"/>
              <a:t>echo</a:t>
            </a:r>
            <a:r>
              <a:rPr lang="fr-FR" sz="2000" b="1" dirty="0"/>
              <a:t> "&lt;</a:t>
            </a:r>
            <a:r>
              <a:rPr lang="fr-FR" sz="2000" b="1" dirty="0">
                <a:solidFill>
                  <a:srgbClr val="1F497D"/>
                </a:solidFill>
              </a:rPr>
              <a:t>$titre</a:t>
            </a:r>
            <a:r>
              <a:rPr lang="fr-FR" sz="2000" b="1" dirty="0"/>
              <a:t>&gt; Titre </a:t>
            </a:r>
            <a:r>
              <a:rPr lang="fr-FR" sz="2400" b="1" dirty="0">
                <a:solidFill>
                  <a:srgbClr val="1F497D"/>
                </a:solidFill>
              </a:rPr>
              <a:t>$titre </a:t>
            </a:r>
            <a:endParaRPr lang="fr-FR" sz="2000" b="1" dirty="0" smtClean="0">
              <a:solidFill>
                <a:srgbClr val="1F497D"/>
              </a:solidFill>
            </a:endParaRPr>
          </a:p>
          <a:p>
            <a:r>
              <a:rPr lang="fr-FR" sz="2000" b="1" dirty="0"/>
              <a:t> </a:t>
            </a:r>
            <a:r>
              <a:rPr lang="fr-FR" sz="2000" b="1" dirty="0" smtClean="0"/>
              <a:t>                      &lt;</a:t>
            </a:r>
            <a:r>
              <a:rPr lang="fr-FR" sz="2000" b="1" dirty="0"/>
              <a:t>/</a:t>
            </a:r>
            <a:r>
              <a:rPr lang="fr-FR" sz="2000" b="1" dirty="0">
                <a:solidFill>
                  <a:srgbClr val="1F497D"/>
                </a:solidFill>
              </a:rPr>
              <a:t>$titre</a:t>
            </a:r>
            <a:r>
              <a:rPr lang="fr-FR" sz="2000" b="1" dirty="0"/>
              <a:t>&gt;";</a:t>
            </a:r>
          </a:p>
          <a:p>
            <a:r>
              <a:rPr lang="fr-FR" sz="2000" b="1" dirty="0"/>
              <a:t>     </a:t>
            </a:r>
            <a:r>
              <a:rPr lang="fr-FR" sz="2000" b="1" dirty="0" smtClean="0"/>
              <a:t>}</a:t>
            </a:r>
            <a:r>
              <a:rPr lang="es-ES_tradnl" sz="2000" dirty="0" smtClean="0"/>
              <a:t> 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02060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 smtClean="0"/>
              <a:t>Communications entre « navigateur web » et « serveur web » se font avec protocole HTTP</a:t>
            </a:r>
            <a:endParaRPr lang="fr-FR" sz="2400" dirty="0" smtClean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Rappels</a:t>
            </a:r>
            <a:endParaRPr lang="fr-FR" dirty="0"/>
          </a:p>
        </p:txBody>
      </p:sp>
      <p:pic>
        <p:nvPicPr>
          <p:cNvPr id="6" name="Image 5" descr="compute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963" y="3851756"/>
            <a:ext cx="1080120" cy="108012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331640" y="507589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Navigateur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5364088" y="5075892"/>
            <a:ext cx="186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Serveur Web</a:t>
            </a:r>
          </a:p>
        </p:txBody>
      </p:sp>
      <p:grpSp>
        <p:nvGrpSpPr>
          <p:cNvPr id="2" name="Groupe 1"/>
          <p:cNvGrpSpPr/>
          <p:nvPr/>
        </p:nvGrpSpPr>
        <p:grpSpPr>
          <a:xfrm>
            <a:off x="899592" y="5507940"/>
            <a:ext cx="2259632" cy="747464"/>
            <a:chOff x="1259632" y="3933056"/>
            <a:chExt cx="2259632" cy="747464"/>
          </a:xfrm>
        </p:grpSpPr>
        <p:pic>
          <p:nvPicPr>
            <p:cNvPr id="10" name="Image 9" descr="firefox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3933056"/>
              <a:ext cx="720080" cy="720080"/>
            </a:xfrm>
            <a:prstGeom prst="rect">
              <a:avLst/>
            </a:prstGeom>
          </p:spPr>
        </p:pic>
        <p:pic>
          <p:nvPicPr>
            <p:cNvPr id="11" name="Image 10" descr="edge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712" y="3933056"/>
              <a:ext cx="720080" cy="720080"/>
            </a:xfrm>
            <a:prstGeom prst="rect">
              <a:avLst/>
            </a:prstGeom>
          </p:spPr>
        </p:pic>
        <p:pic>
          <p:nvPicPr>
            <p:cNvPr id="12" name="Image 11" descr="chrome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1800" y="3933056"/>
              <a:ext cx="747464" cy="747464"/>
            </a:xfrm>
            <a:prstGeom prst="rect">
              <a:avLst/>
            </a:prstGeom>
          </p:spPr>
        </p:pic>
      </p:grpSp>
      <p:pic>
        <p:nvPicPr>
          <p:cNvPr id="13" name="Image 12" descr="server1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443" y="3851756"/>
            <a:ext cx="1021686" cy="1080120"/>
          </a:xfrm>
          <a:prstGeom prst="rect">
            <a:avLst/>
          </a:prstGeom>
        </p:spPr>
      </p:pic>
      <p:grpSp>
        <p:nvGrpSpPr>
          <p:cNvPr id="14" name="Groupe 13"/>
          <p:cNvGrpSpPr/>
          <p:nvPr/>
        </p:nvGrpSpPr>
        <p:grpSpPr>
          <a:xfrm>
            <a:off x="5724128" y="5651956"/>
            <a:ext cx="1152128" cy="657364"/>
            <a:chOff x="3779912" y="4149080"/>
            <a:chExt cx="1152128" cy="657364"/>
          </a:xfrm>
        </p:grpSpPr>
        <p:pic>
          <p:nvPicPr>
            <p:cNvPr id="15" name="Image 14" descr="apache 2016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4149080"/>
              <a:ext cx="966122" cy="253124"/>
            </a:xfrm>
            <a:prstGeom prst="rect">
              <a:avLst/>
            </a:prstGeom>
          </p:spPr>
        </p:pic>
        <p:sp>
          <p:nvSpPr>
            <p:cNvPr id="16" name="ZoneTexte 15"/>
            <p:cNvSpPr txBox="1"/>
            <p:nvPr/>
          </p:nvSpPr>
          <p:spPr>
            <a:xfrm>
              <a:off x="3779912" y="4437112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Apache</a:t>
              </a:r>
              <a:endParaRPr lang="fr-FR" dirty="0"/>
            </a:p>
          </p:txBody>
        </p:sp>
      </p:grpSp>
      <p:cxnSp>
        <p:nvCxnSpPr>
          <p:cNvPr id="7" name="Connecteur droit avec flèche 6"/>
          <p:cNvCxnSpPr>
            <a:stCxn id="6" idx="3"/>
            <a:endCxn id="13" idx="1"/>
          </p:cNvCxnSpPr>
          <p:nvPr/>
        </p:nvCxnSpPr>
        <p:spPr>
          <a:xfrm>
            <a:off x="2521083" y="4391816"/>
            <a:ext cx="324036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e 22"/>
          <p:cNvGrpSpPr/>
          <p:nvPr/>
        </p:nvGrpSpPr>
        <p:grpSpPr>
          <a:xfrm>
            <a:off x="7513781" y="3284984"/>
            <a:ext cx="1162675" cy="1512168"/>
            <a:chOff x="7225749" y="3140968"/>
            <a:chExt cx="1162675" cy="1512168"/>
          </a:xfrm>
        </p:grpSpPr>
        <p:sp>
          <p:nvSpPr>
            <p:cNvPr id="19" name="Rectangle 18"/>
            <p:cNvSpPr/>
            <p:nvPr/>
          </p:nvSpPr>
          <p:spPr>
            <a:xfrm>
              <a:off x="7369765" y="3140968"/>
              <a:ext cx="874643" cy="10801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dirty="0" smtClean="0">
                  <a:solidFill>
                    <a:schemeClr val="tx1"/>
                  </a:solidFill>
                </a:rPr>
                <a:t>&lt;html&gt;</a:t>
              </a:r>
            </a:p>
            <a:p>
              <a:r>
                <a:rPr lang="fr-FR" sz="1600" dirty="0" smtClean="0">
                  <a:solidFill>
                    <a:schemeClr val="tx1"/>
                  </a:solidFill>
                </a:rPr>
                <a:t>Coucou</a:t>
              </a:r>
            </a:p>
            <a:p>
              <a:r>
                <a:rPr lang="fr-FR" sz="1600" dirty="0" smtClean="0">
                  <a:solidFill>
                    <a:schemeClr val="tx1"/>
                  </a:solidFill>
                </a:rPr>
                <a:t>&lt;/html&gt;</a:t>
              </a:r>
              <a:endParaRPr lang="fr-FR" sz="1600" dirty="0">
                <a:solidFill>
                  <a:schemeClr val="tx1"/>
                </a:solidFill>
              </a:endParaRP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7225749" y="4283804"/>
              <a:ext cx="1162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page.htm</a:t>
              </a:r>
              <a:endParaRPr lang="fr-FR" dirty="0"/>
            </a:p>
          </p:txBody>
        </p:sp>
      </p:grpSp>
      <p:cxnSp>
        <p:nvCxnSpPr>
          <p:cNvPr id="25" name="Connecteur droit avec flèche 24"/>
          <p:cNvCxnSpPr>
            <a:stCxn id="13" idx="3"/>
            <a:endCxn id="19" idx="1"/>
          </p:cNvCxnSpPr>
          <p:nvPr/>
        </p:nvCxnSpPr>
        <p:spPr>
          <a:xfrm flipV="1">
            <a:off x="6783129" y="3825044"/>
            <a:ext cx="874668" cy="566772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5508104" y="3429000"/>
            <a:ext cx="157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GET page.htm</a:t>
            </a:r>
            <a:endParaRPr lang="fr-FR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H="1">
            <a:off x="2521083" y="4581128"/>
            <a:ext cx="3203049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1547664" y="4139788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Coucou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3132010" y="5469031"/>
            <a:ext cx="2448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Protocole pour transmettre les informations :</a:t>
            </a:r>
            <a:br>
              <a:rPr lang="fr-FR" b="1" dirty="0" smtClean="0"/>
            </a:br>
            <a:r>
              <a:rPr lang="fr-FR" b="1" dirty="0" smtClean="0"/>
              <a:t>HTTP</a:t>
            </a:r>
            <a:endParaRPr lang="fr-FR" b="1" dirty="0"/>
          </a:p>
        </p:txBody>
      </p:sp>
      <p:sp>
        <p:nvSpPr>
          <p:cNvPr id="21" name="Flèche droite 20"/>
          <p:cNvSpPr/>
          <p:nvPr/>
        </p:nvSpPr>
        <p:spPr>
          <a:xfrm rot="16200000">
            <a:off x="3953369" y="4775262"/>
            <a:ext cx="740053" cy="599871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/>
          <p:cNvSpPr txBox="1"/>
          <p:nvPr/>
        </p:nvSpPr>
        <p:spPr>
          <a:xfrm>
            <a:off x="2555776" y="3645024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http://</a:t>
            </a:r>
            <a:r>
              <a:rPr lang="fr-FR" dirty="0" smtClean="0"/>
              <a:t>monsite.fr/page.htm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(GET page.htm)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999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/>
          <a:lstStyle/>
          <a:p>
            <a:r>
              <a:rPr lang="fr-FR" dirty="0"/>
              <a:t>PHP : </a:t>
            </a:r>
            <a:r>
              <a:rPr lang="fr-FR" dirty="0" err="1"/>
              <a:t>foreach</a:t>
            </a:r>
            <a:r>
              <a:rPr lang="fr-FR" dirty="0"/>
              <a:t> …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35285"/>
            <a:ext cx="8229600" cy="4525963"/>
          </a:xfrm>
        </p:spPr>
        <p:txBody>
          <a:bodyPr/>
          <a:lstStyle/>
          <a:p>
            <a:r>
              <a:rPr lang="fr-FR" b="1" dirty="0">
                <a:solidFill>
                  <a:srgbClr val="1F497D"/>
                </a:solidFill>
              </a:rPr>
              <a:t>Instructions de boucle : </a:t>
            </a:r>
            <a:r>
              <a:rPr lang="fr-FR" b="1" dirty="0" err="1" smtClean="0">
                <a:solidFill>
                  <a:srgbClr val="1F497D"/>
                </a:solidFill>
              </a:rPr>
              <a:t>foreach</a:t>
            </a:r>
            <a:endParaRPr lang="fr-FR" b="1" dirty="0">
              <a:solidFill>
                <a:srgbClr val="1F497D"/>
              </a:solidFill>
            </a:endParaRPr>
          </a:p>
          <a:p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79512" y="2492896"/>
            <a:ext cx="4608512" cy="270843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_tradnl" sz="2000" dirty="0"/>
              <a:t>&lt;?</a:t>
            </a:r>
            <a:r>
              <a:rPr lang="es-ES_tradnl" sz="2000" dirty="0" err="1"/>
              <a:t>php</a:t>
            </a:r>
            <a:r>
              <a:rPr lang="es-ES_tradnl" sz="2000" dirty="0"/>
              <a:t> </a:t>
            </a:r>
          </a:p>
          <a:p>
            <a:r>
              <a:rPr lang="es-ES_tradnl" sz="2200" b="1" dirty="0">
                <a:solidFill>
                  <a:srgbClr val="1F497D"/>
                </a:solidFill>
              </a:rPr>
              <a:t>    </a:t>
            </a:r>
            <a:r>
              <a:rPr lang="fr-FR" sz="2000" b="1" dirty="0">
                <a:solidFill>
                  <a:srgbClr val="1F497D"/>
                </a:solidFill>
              </a:rPr>
              <a:t>$tableau = </a:t>
            </a:r>
            <a:r>
              <a:rPr lang="fr-FR" sz="2000" b="1" dirty="0" err="1">
                <a:solidFill>
                  <a:srgbClr val="1F497D"/>
                </a:solidFill>
              </a:rPr>
              <a:t>array</a:t>
            </a:r>
            <a:r>
              <a:rPr lang="fr-FR" sz="2000" b="1" dirty="0"/>
              <a:t>("h1", "h2", "h3", </a:t>
            </a:r>
            <a:r>
              <a:rPr lang="fr-FR" sz="2000" b="1" dirty="0" smtClean="0"/>
              <a:t> </a:t>
            </a:r>
          </a:p>
          <a:p>
            <a:r>
              <a:rPr lang="fr-FR" sz="2000" b="1" dirty="0"/>
              <a:t> </a:t>
            </a:r>
            <a:r>
              <a:rPr lang="fr-FR" sz="2000" b="1" dirty="0" smtClean="0"/>
              <a:t>                                         "</a:t>
            </a:r>
            <a:r>
              <a:rPr lang="fr-FR" sz="2000" b="1" dirty="0"/>
              <a:t>h4", "h5", "h6");</a:t>
            </a:r>
          </a:p>
          <a:p>
            <a:r>
              <a:rPr lang="fr-FR" sz="2000" b="1" dirty="0"/>
              <a:t>    </a:t>
            </a:r>
            <a:r>
              <a:rPr lang="fr-FR" sz="2400" b="1" dirty="0" smtClean="0">
                <a:solidFill>
                  <a:srgbClr val="1F497D"/>
                </a:solidFill>
              </a:rPr>
              <a:t> </a:t>
            </a:r>
            <a:r>
              <a:rPr lang="fr-FR" sz="2400" b="1" dirty="0" err="1">
                <a:solidFill>
                  <a:srgbClr val="1F497D"/>
                </a:solidFill>
              </a:rPr>
              <a:t>foreach</a:t>
            </a:r>
            <a:r>
              <a:rPr lang="fr-FR" sz="2400" b="1" dirty="0">
                <a:solidFill>
                  <a:srgbClr val="1F497D"/>
                </a:solidFill>
              </a:rPr>
              <a:t> ($tableau as $titre ) </a:t>
            </a:r>
            <a:r>
              <a:rPr lang="fr-FR" sz="2000" b="1" dirty="0"/>
              <a:t>{</a:t>
            </a:r>
          </a:p>
          <a:p>
            <a:r>
              <a:rPr lang="fr-FR" sz="2000" b="1" dirty="0"/>
              <a:t>           </a:t>
            </a:r>
            <a:r>
              <a:rPr lang="fr-FR" sz="2000" b="1" dirty="0" err="1"/>
              <a:t>echo</a:t>
            </a:r>
            <a:r>
              <a:rPr lang="fr-FR" sz="2000" b="1" dirty="0"/>
              <a:t> "&lt;</a:t>
            </a:r>
            <a:r>
              <a:rPr lang="fr-FR" sz="2000" b="1" dirty="0">
                <a:solidFill>
                  <a:srgbClr val="1F497D"/>
                </a:solidFill>
              </a:rPr>
              <a:t>$titre</a:t>
            </a:r>
            <a:r>
              <a:rPr lang="fr-FR" sz="2000" b="1" dirty="0"/>
              <a:t>&gt; Titre </a:t>
            </a:r>
            <a:r>
              <a:rPr lang="fr-FR" sz="2400" b="1" dirty="0">
                <a:solidFill>
                  <a:srgbClr val="1F497D"/>
                </a:solidFill>
              </a:rPr>
              <a:t>$titre </a:t>
            </a:r>
            <a:endParaRPr lang="fr-FR" sz="2000" b="1" dirty="0" smtClean="0">
              <a:solidFill>
                <a:srgbClr val="1F497D"/>
              </a:solidFill>
            </a:endParaRPr>
          </a:p>
          <a:p>
            <a:r>
              <a:rPr lang="fr-FR" sz="2000" b="1" dirty="0"/>
              <a:t> </a:t>
            </a:r>
            <a:r>
              <a:rPr lang="fr-FR" sz="2000" b="1" dirty="0" smtClean="0"/>
              <a:t>                      &lt;</a:t>
            </a:r>
            <a:r>
              <a:rPr lang="fr-FR" sz="2000" b="1" dirty="0"/>
              <a:t>/</a:t>
            </a:r>
            <a:r>
              <a:rPr lang="fr-FR" sz="2000" b="1" dirty="0">
                <a:solidFill>
                  <a:srgbClr val="1F497D"/>
                </a:solidFill>
              </a:rPr>
              <a:t>$titre</a:t>
            </a:r>
            <a:r>
              <a:rPr lang="fr-FR" sz="2000" b="1" dirty="0"/>
              <a:t>&gt;";</a:t>
            </a:r>
          </a:p>
          <a:p>
            <a:r>
              <a:rPr lang="fr-FR" sz="2000" b="1" dirty="0"/>
              <a:t>     </a:t>
            </a:r>
            <a:r>
              <a:rPr lang="fr-FR" sz="2000" b="1" dirty="0" smtClean="0"/>
              <a:t>}</a:t>
            </a:r>
          </a:p>
          <a:p>
            <a:r>
              <a:rPr lang="es-ES_tradnl" sz="2000" dirty="0" smtClean="0"/>
              <a:t>?</a:t>
            </a:r>
            <a:r>
              <a:rPr lang="es-ES_tradnl" sz="2000" dirty="0"/>
              <a:t>&gt; </a:t>
            </a:r>
            <a:endParaRPr lang="fr-FR" sz="20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184" y="1988840"/>
            <a:ext cx="2376264" cy="38940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ZoneTexte 8"/>
          <p:cNvSpPr txBox="1"/>
          <p:nvPr/>
        </p:nvSpPr>
        <p:spPr>
          <a:xfrm>
            <a:off x="1187624" y="2420888"/>
            <a:ext cx="2736304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36000" rIns="36000" rtlCol="0">
            <a:spAutoFit/>
          </a:bodyPr>
          <a:lstStyle/>
          <a:p>
            <a:pPr algn="ctr"/>
            <a:r>
              <a:rPr lang="fr-FR" sz="2000" dirty="0" smtClean="0"/>
              <a:t>On définit un tableau</a:t>
            </a:r>
            <a:endParaRPr lang="fr-FR" sz="20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3851920" y="3933056"/>
            <a:ext cx="2232248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36000" rIns="36000" rtlCol="0">
            <a:spAutoFit/>
          </a:bodyPr>
          <a:lstStyle/>
          <a:p>
            <a:pPr algn="ctr"/>
            <a:r>
              <a:rPr lang="fr-FR" sz="2000" dirty="0" smtClean="0"/>
              <a:t>Pour chaque valeur dans le tableau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419080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/>
          <a:lstStyle/>
          <a:p>
            <a:r>
              <a:rPr lang="fr-FR" dirty="0"/>
              <a:t>PHP : </a:t>
            </a:r>
            <a:r>
              <a:rPr lang="fr-FR" dirty="0" err="1"/>
              <a:t>foreach</a:t>
            </a:r>
            <a:r>
              <a:rPr lang="fr-FR" dirty="0"/>
              <a:t> …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135285"/>
            <a:ext cx="8229600" cy="4525963"/>
          </a:xfrm>
        </p:spPr>
        <p:txBody>
          <a:bodyPr/>
          <a:lstStyle/>
          <a:p>
            <a:r>
              <a:rPr lang="fr-FR" b="1" dirty="0">
                <a:solidFill>
                  <a:srgbClr val="1F497D"/>
                </a:solidFill>
              </a:rPr>
              <a:t>Instructions de boucle : </a:t>
            </a:r>
            <a:r>
              <a:rPr lang="fr-FR" b="1" dirty="0" err="1">
                <a:solidFill>
                  <a:srgbClr val="1F497D"/>
                </a:solidFill>
              </a:rPr>
              <a:t>foreach</a:t>
            </a:r>
            <a:endParaRPr lang="fr-FR" b="1" dirty="0">
              <a:solidFill>
                <a:srgbClr val="1F497D"/>
              </a:solidFill>
            </a:endParaRPr>
          </a:p>
          <a:p>
            <a:pPr lvl="1"/>
            <a:r>
              <a:rPr lang="fr-FR" b="1" dirty="0"/>
              <a:t> </a:t>
            </a:r>
            <a:r>
              <a:rPr lang="fr-FR" dirty="0" smtClean="0"/>
              <a:t>ça fonctionne aussi pour les tableaux associatifs</a:t>
            </a:r>
            <a:endParaRPr lang="fr-FR" b="1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9BE58-7793-45FF-A067-2A41621469A2}" type="slidenum">
              <a:rPr lang="fr-FR" smtClean="0"/>
              <a:pPr/>
              <a:t>51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251520" y="2953395"/>
            <a:ext cx="5184576" cy="29238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>
            <a:spAutoFit/>
          </a:bodyPr>
          <a:lstStyle/>
          <a:p>
            <a:r>
              <a:rPr lang="fr-FR" sz="2000" dirty="0"/>
              <a:t>&lt;?</a:t>
            </a:r>
            <a:r>
              <a:rPr lang="fr-FR" sz="2000" dirty="0" err="1"/>
              <a:t>php</a:t>
            </a:r>
            <a:endParaRPr lang="fr-FR" sz="2000" dirty="0"/>
          </a:p>
          <a:p>
            <a:r>
              <a:rPr lang="fr-FR" sz="2000" dirty="0"/>
              <a:t>     </a:t>
            </a:r>
            <a:r>
              <a:rPr lang="fr-FR" sz="2000" dirty="0">
                <a:solidFill>
                  <a:srgbClr val="1F497D"/>
                </a:solidFill>
              </a:rPr>
              <a:t> </a:t>
            </a:r>
            <a:r>
              <a:rPr lang="fr-FR" sz="2000" b="1" dirty="0">
                <a:solidFill>
                  <a:srgbClr val="1F497D"/>
                </a:solidFill>
              </a:rPr>
              <a:t>$tableau </a:t>
            </a:r>
            <a:r>
              <a:rPr lang="fr-FR" sz="2000" b="1" dirty="0"/>
              <a:t>= </a:t>
            </a:r>
            <a:r>
              <a:rPr lang="fr-FR" sz="2000" b="1" dirty="0" err="1"/>
              <a:t>array</a:t>
            </a:r>
            <a:r>
              <a:rPr lang="fr-FR" sz="2000" b="1" dirty="0"/>
              <a:t> </a:t>
            </a:r>
            <a:r>
              <a:rPr lang="fr-FR" sz="2000" dirty="0"/>
              <a:t>(</a:t>
            </a:r>
            <a:r>
              <a:rPr lang="fr-FR" sz="2000" b="1" dirty="0">
                <a:solidFill>
                  <a:srgbClr val="1F497D"/>
                </a:solidFill>
              </a:rPr>
              <a:t>"nom" =&gt; "Dupont" </a:t>
            </a:r>
            <a:r>
              <a:rPr lang="fr-FR" sz="2000" b="1" dirty="0" smtClean="0">
                <a:solidFill>
                  <a:srgbClr val="1F497D"/>
                </a:solidFill>
              </a:rPr>
              <a:t>,</a:t>
            </a:r>
          </a:p>
          <a:p>
            <a:r>
              <a:rPr lang="fr-FR" sz="2000" dirty="0"/>
              <a:t> </a:t>
            </a:r>
            <a:r>
              <a:rPr lang="fr-FR" sz="2000" dirty="0" smtClean="0"/>
              <a:t>                  "</a:t>
            </a:r>
            <a:r>
              <a:rPr lang="fr-FR" sz="2000" dirty="0" err="1"/>
              <a:t>prenom</a:t>
            </a:r>
            <a:r>
              <a:rPr lang="fr-FR" sz="2000" dirty="0"/>
              <a:t>" =&gt; "Jean" , </a:t>
            </a:r>
          </a:p>
          <a:p>
            <a:r>
              <a:rPr lang="fr-FR" sz="2000" dirty="0"/>
              <a:t>                   </a:t>
            </a:r>
            <a:r>
              <a:rPr lang="fr-FR" sz="2000" dirty="0" smtClean="0"/>
              <a:t>"</a:t>
            </a:r>
            <a:r>
              <a:rPr lang="fr-FR" sz="2000" dirty="0"/>
              <a:t>adresse" =&gt; "</a:t>
            </a:r>
            <a:r>
              <a:rPr lang="fr-FR" sz="2000" dirty="0" err="1"/>
              <a:t>qq</a:t>
            </a:r>
            <a:r>
              <a:rPr lang="fr-FR" sz="2000" dirty="0"/>
              <a:t> part à Paris" ) ;</a:t>
            </a:r>
          </a:p>
          <a:p>
            <a:r>
              <a:rPr lang="fr-FR" sz="2000" dirty="0"/>
              <a:t>                        </a:t>
            </a:r>
          </a:p>
          <a:p>
            <a:r>
              <a:rPr lang="fr-FR" sz="2000" dirty="0"/>
              <a:t>     </a:t>
            </a:r>
            <a:r>
              <a:rPr lang="fr-FR" sz="2400" b="1" dirty="0">
                <a:solidFill>
                  <a:srgbClr val="1F497D"/>
                </a:solidFill>
              </a:rPr>
              <a:t> </a:t>
            </a:r>
            <a:r>
              <a:rPr lang="fr-FR" sz="2400" b="1" dirty="0" err="1">
                <a:solidFill>
                  <a:srgbClr val="1F497D"/>
                </a:solidFill>
              </a:rPr>
              <a:t>foreach</a:t>
            </a:r>
            <a:r>
              <a:rPr lang="fr-FR" sz="2400" b="1" dirty="0">
                <a:solidFill>
                  <a:srgbClr val="1F497D"/>
                </a:solidFill>
              </a:rPr>
              <a:t> ($tableau as $</a:t>
            </a:r>
            <a:r>
              <a:rPr lang="fr-FR" sz="2400" b="1" dirty="0" err="1">
                <a:solidFill>
                  <a:srgbClr val="1F497D"/>
                </a:solidFill>
              </a:rPr>
              <a:t>cle</a:t>
            </a:r>
            <a:r>
              <a:rPr lang="fr-FR" sz="2400" b="1" dirty="0">
                <a:solidFill>
                  <a:srgbClr val="1F497D"/>
                </a:solidFill>
              </a:rPr>
              <a:t>=&gt;$valeur) {</a:t>
            </a:r>
          </a:p>
          <a:p>
            <a:r>
              <a:rPr lang="fr-FR" sz="2000" dirty="0"/>
              <a:t>         </a:t>
            </a:r>
            <a:r>
              <a:rPr lang="fr-FR" sz="2000" dirty="0" err="1"/>
              <a:t>echo</a:t>
            </a:r>
            <a:r>
              <a:rPr lang="fr-FR" sz="2000" dirty="0"/>
              <a:t> "&lt;li&gt; </a:t>
            </a:r>
            <a:r>
              <a:rPr lang="fr-FR" sz="2000" b="1" dirty="0">
                <a:solidFill>
                  <a:srgbClr val="1F497D"/>
                </a:solidFill>
              </a:rPr>
              <a:t>$</a:t>
            </a:r>
            <a:r>
              <a:rPr lang="fr-FR" sz="2000" b="1" dirty="0" err="1">
                <a:solidFill>
                  <a:srgbClr val="1F497D"/>
                </a:solidFill>
              </a:rPr>
              <a:t>cle</a:t>
            </a:r>
            <a:r>
              <a:rPr lang="fr-FR" sz="2000" b="1" dirty="0">
                <a:solidFill>
                  <a:srgbClr val="1F497D"/>
                </a:solidFill>
              </a:rPr>
              <a:t> </a:t>
            </a:r>
            <a:r>
              <a:rPr lang="fr-FR" sz="2000" dirty="0"/>
              <a:t>:  </a:t>
            </a:r>
            <a:r>
              <a:rPr lang="fr-FR" sz="2000" b="1" dirty="0">
                <a:solidFill>
                  <a:srgbClr val="1F497D"/>
                </a:solidFill>
              </a:rPr>
              <a:t>$valeur </a:t>
            </a:r>
            <a:r>
              <a:rPr lang="fr-FR" sz="2000" dirty="0"/>
              <a:t>&lt;/li&gt;" ;</a:t>
            </a:r>
          </a:p>
          <a:p>
            <a:r>
              <a:rPr lang="fr-FR" sz="2000" dirty="0"/>
              <a:t>      }      </a:t>
            </a:r>
          </a:p>
          <a:p>
            <a:r>
              <a:rPr lang="fr-FR" sz="2000" dirty="0"/>
              <a:t> </a:t>
            </a:r>
            <a:r>
              <a:rPr lang="fr-FR" sz="2000" dirty="0" smtClean="0"/>
              <a:t>?</a:t>
            </a:r>
            <a:r>
              <a:rPr lang="fr-FR" sz="2000" dirty="0"/>
              <a:t>&gt;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5373216"/>
            <a:ext cx="3647664" cy="126198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9" name="ZoneTexte 8"/>
          <p:cNvSpPr txBox="1"/>
          <p:nvPr/>
        </p:nvSpPr>
        <p:spPr>
          <a:xfrm>
            <a:off x="3347864" y="2492896"/>
            <a:ext cx="2736304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36000" rIns="36000" rtlCol="0">
            <a:spAutoFit/>
          </a:bodyPr>
          <a:lstStyle/>
          <a:p>
            <a:pPr algn="ctr"/>
            <a:r>
              <a:rPr lang="fr-FR" sz="2000" dirty="0" smtClean="0"/>
              <a:t>On définit un tableau associatif : clé =&gt; valeur </a:t>
            </a:r>
            <a:endParaRPr lang="fr-FR" sz="2000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5580112" y="4077072"/>
            <a:ext cx="2376264" cy="10156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36000" rIns="36000" rtlCol="0">
            <a:spAutoFit/>
          </a:bodyPr>
          <a:lstStyle/>
          <a:p>
            <a:pPr algn="ctr"/>
            <a:r>
              <a:rPr lang="fr-FR" sz="2000" dirty="0" smtClean="0"/>
              <a:t>Pour chaque pair </a:t>
            </a:r>
            <a:br>
              <a:rPr lang="fr-FR" sz="2000" dirty="0" smtClean="0"/>
            </a:br>
            <a:r>
              <a:rPr lang="fr-FR" sz="2000" dirty="0" smtClean="0"/>
              <a:t>$clé =&gt; $valeur </a:t>
            </a:r>
            <a:br>
              <a:rPr lang="fr-FR" sz="2000" dirty="0" smtClean="0"/>
            </a:br>
            <a:r>
              <a:rPr lang="fr-FR" sz="2000" dirty="0" smtClean="0"/>
              <a:t>dans $tableau  </a:t>
            </a: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331904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/>
          <a:lstStyle/>
          <a:p>
            <a:r>
              <a:rPr lang="fr-FR" dirty="0" smtClean="0"/>
              <a:t>PHP : boucles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9512" y="1063277"/>
            <a:ext cx="8784976" cy="4525963"/>
          </a:xfrm>
        </p:spPr>
        <p:txBody>
          <a:bodyPr/>
          <a:lstStyle/>
          <a:p>
            <a:r>
              <a:rPr lang="fr-FR" b="1" dirty="0" smtClean="0">
                <a:solidFill>
                  <a:srgbClr val="1F497D"/>
                </a:solidFill>
              </a:rPr>
              <a:t>Instructions de boucle : boucles imbriquées </a:t>
            </a:r>
          </a:p>
          <a:p>
            <a:pPr lvl="1"/>
            <a:r>
              <a:rPr lang="fr-FR" dirty="0" smtClean="0"/>
              <a:t>Il est possible d’</a:t>
            </a:r>
            <a:r>
              <a:rPr lang="fr-FR" dirty="0"/>
              <a:t>i</a:t>
            </a:r>
            <a:r>
              <a:rPr lang="fr-FR" dirty="0" smtClean="0"/>
              <a:t>mbriquer des boucles les unes dans les autres 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9BE58-7793-45FF-A067-2A41621469A2}" type="slidenum">
              <a:rPr lang="fr-FR" smtClean="0"/>
              <a:pPr/>
              <a:t>52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188" y="2283668"/>
            <a:ext cx="4051300" cy="4457700"/>
          </a:xfrm>
          <a:prstGeom prst="rect">
            <a:avLst/>
          </a:prstGeom>
        </p:spPr>
      </p:pic>
      <p:grpSp>
        <p:nvGrpSpPr>
          <p:cNvPr id="8" name="Grouper 7"/>
          <p:cNvGrpSpPr/>
          <p:nvPr/>
        </p:nvGrpSpPr>
        <p:grpSpPr>
          <a:xfrm>
            <a:off x="216024" y="2828368"/>
            <a:ext cx="4572000" cy="3631764"/>
            <a:chOff x="216024" y="2677556"/>
            <a:chExt cx="4572000" cy="3631764"/>
          </a:xfrm>
        </p:grpSpPr>
        <p:sp>
          <p:nvSpPr>
            <p:cNvPr id="6" name="Rectangle 5"/>
            <p:cNvSpPr/>
            <p:nvPr/>
          </p:nvSpPr>
          <p:spPr>
            <a:xfrm>
              <a:off x="216024" y="2677556"/>
              <a:ext cx="4572000" cy="363176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36000" tIns="0" rIns="0" bIns="0">
              <a:spAutoFit/>
            </a:bodyPr>
            <a:lstStyle/>
            <a:p>
              <a:r>
                <a:rPr lang="es-ES_tradnl" smtClean="0"/>
                <a:t>&lt;table&gt;</a:t>
              </a:r>
            </a:p>
            <a:p>
              <a:r>
                <a:rPr lang="es-ES_tradnl" sz="2000" b="1" smtClean="0"/>
                <a:t>&lt;?php </a:t>
              </a:r>
            </a:p>
            <a:p>
              <a:r>
                <a:rPr lang="es-ES_tradnl" sz="2000" b="1" smtClean="0">
                  <a:solidFill>
                    <a:srgbClr val="1F497D"/>
                  </a:solidFill>
                </a:rPr>
                <a:t>     for ( $lin = 1 ; $lin &lt;= 9 ; $lin++)  { </a:t>
              </a:r>
            </a:p>
            <a:p>
              <a:r>
                <a:rPr lang="es-ES_tradnl" sz="2000" smtClean="0"/>
                <a:t>           echo "&lt;tr&gt; ”;  </a:t>
              </a:r>
            </a:p>
            <a:p>
              <a:r>
                <a:rPr lang="es-ES_tradnl" sz="2000" b="1" smtClean="0">
                  <a:solidFill>
                    <a:srgbClr val="1F497D"/>
                  </a:solidFill>
                </a:rPr>
                <a:t>           for ( $col = 1 ; $col &lt;= 9 ; $col++)  {</a:t>
              </a:r>
            </a:p>
            <a:p>
              <a:r>
                <a:rPr lang="es-ES_tradnl" sz="2000" smtClean="0"/>
                <a:t>                  </a:t>
              </a:r>
              <a:r>
                <a:rPr lang="es-ES_tradnl" sz="2000" b="1" smtClean="0"/>
                <a:t>echo</a:t>
              </a:r>
              <a:r>
                <a:rPr lang="es-ES_tradnl" sz="2000" smtClean="0"/>
                <a:t> "&lt;td&gt; "</a:t>
              </a:r>
            </a:p>
            <a:p>
              <a:r>
                <a:rPr lang="es-ES_tradnl" sz="2000" smtClean="0"/>
                <a:t>                        </a:t>
              </a:r>
              <a:r>
                <a:rPr lang="es-ES_tradnl" sz="2000" b="1" smtClean="0"/>
                <a:t> . ($col * $lin) . "</a:t>
              </a:r>
              <a:r>
                <a:rPr lang="es-ES_tradnl" sz="2000" smtClean="0"/>
                <a:t>&lt;/td&gt;" ;</a:t>
              </a:r>
            </a:p>
            <a:p>
              <a:r>
                <a:rPr lang="es-ES_tradnl" sz="2000" smtClean="0"/>
                <a:t>           </a:t>
              </a:r>
              <a:r>
                <a:rPr lang="es-ES_tradnl" sz="2000" b="1" smtClean="0">
                  <a:solidFill>
                    <a:srgbClr val="1F497D"/>
                  </a:solidFill>
                </a:rPr>
                <a:t>}</a:t>
              </a:r>
            </a:p>
            <a:p>
              <a:r>
                <a:rPr lang="es-ES_tradnl" sz="2000" smtClean="0"/>
                <a:t>           echo "&lt;/tr&gt;";</a:t>
              </a:r>
            </a:p>
            <a:p>
              <a:r>
                <a:rPr lang="es-ES_tradnl" sz="2000" b="1" smtClean="0">
                  <a:solidFill>
                    <a:srgbClr val="1F497D"/>
                  </a:solidFill>
                </a:rPr>
                <a:t>     }</a:t>
              </a:r>
            </a:p>
            <a:p>
              <a:r>
                <a:rPr lang="es-ES_tradnl" sz="2000" b="1" smtClean="0"/>
                <a:t>?&gt;  </a:t>
              </a:r>
            </a:p>
            <a:p>
              <a:r>
                <a:rPr lang="es-ES_tradnl" smtClean="0"/>
                <a:t>&lt;/table&gt;</a:t>
              </a:r>
              <a:endParaRPr lang="fr-FR" dirty="0"/>
            </a:p>
          </p:txBody>
        </p:sp>
        <p:sp>
          <p:nvSpPr>
            <p:cNvPr id="11" name="Parenthèse ouvrante 10"/>
            <p:cNvSpPr/>
            <p:nvPr/>
          </p:nvSpPr>
          <p:spPr>
            <a:xfrm>
              <a:off x="288032" y="3429000"/>
              <a:ext cx="216024" cy="2160240"/>
            </a:xfrm>
            <a:prstGeom prst="leftBracket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Parenthèse ouvrante 11"/>
            <p:cNvSpPr/>
            <p:nvPr/>
          </p:nvSpPr>
          <p:spPr>
            <a:xfrm>
              <a:off x="576064" y="4005064"/>
              <a:ext cx="216024" cy="936104"/>
            </a:xfrm>
            <a:prstGeom prst="leftBracket">
              <a:avLst/>
            </a:prstGeom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09614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fr-FR" dirty="0"/>
              <a:t>PHP : </a:t>
            </a:r>
            <a:r>
              <a:rPr lang="fr-FR" dirty="0" smtClean="0"/>
              <a:t>Fonctions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1520" y="1052736"/>
            <a:ext cx="8712968" cy="4525963"/>
          </a:xfrm>
        </p:spPr>
        <p:txBody>
          <a:bodyPr/>
          <a:lstStyle/>
          <a:p>
            <a:r>
              <a:rPr lang="fr-FR" b="1" dirty="0" smtClean="0">
                <a:solidFill>
                  <a:srgbClr val="1F497D"/>
                </a:solidFill>
              </a:rPr>
              <a:t>Fonctions</a:t>
            </a:r>
          </a:p>
          <a:p>
            <a:pPr lvl="1"/>
            <a:r>
              <a:rPr lang="fr-FR" dirty="0" smtClean="0"/>
              <a:t>PHP offre une large panoplie de fonctions</a:t>
            </a:r>
          </a:p>
          <a:p>
            <a:pPr lvl="2"/>
            <a:r>
              <a:rPr lang="fr-FR" dirty="0" smtClean="0"/>
              <a:t>Exemple : </a:t>
            </a:r>
            <a:r>
              <a:rPr lang="fr-FR" b="1" dirty="0" err="1" smtClean="0">
                <a:solidFill>
                  <a:srgbClr val="1F497D"/>
                </a:solidFill>
              </a:rPr>
              <a:t>isset</a:t>
            </a:r>
            <a:r>
              <a:rPr lang="fr-FR" b="1" dirty="0" smtClean="0">
                <a:solidFill>
                  <a:srgbClr val="1F497D"/>
                </a:solidFill>
              </a:rPr>
              <a:t>($var)    </a:t>
            </a:r>
            <a:r>
              <a:rPr lang="fr-FR" dirty="0" smtClean="0">
                <a:sym typeface="Wingdings"/>
              </a:rPr>
              <a:t> TRUE si $var a été déclarée</a:t>
            </a:r>
          </a:p>
          <a:p>
            <a:pPr lvl="2"/>
            <a:r>
              <a:rPr lang="fr-FR" dirty="0" smtClean="0"/>
              <a:t>Exemple : </a:t>
            </a:r>
            <a:r>
              <a:rPr lang="fr-FR" b="1" dirty="0" err="1" smtClean="0">
                <a:solidFill>
                  <a:srgbClr val="1F497D"/>
                </a:solidFill>
              </a:rPr>
              <a:t>empty</a:t>
            </a:r>
            <a:r>
              <a:rPr lang="fr-FR" b="1" dirty="0" smtClean="0">
                <a:solidFill>
                  <a:srgbClr val="1F497D"/>
                </a:solidFill>
              </a:rPr>
              <a:t>($var) </a:t>
            </a:r>
            <a:r>
              <a:rPr lang="fr-FR" dirty="0" smtClean="0">
                <a:sym typeface="Wingdings"/>
              </a:rPr>
              <a:t> TRUE si $var est vide (ou vaut 0)</a:t>
            </a:r>
            <a:endParaRPr lang="fr-FR" dirty="0" smtClean="0"/>
          </a:p>
          <a:p>
            <a:pPr lvl="1"/>
            <a:r>
              <a:rPr lang="fr-FR" dirty="0" smtClean="0"/>
              <a:t>On peut aussi écrire les nôtres </a:t>
            </a:r>
          </a:p>
          <a:p>
            <a:pPr marL="914400" lvl="2" indent="0">
              <a:buNone/>
            </a:pPr>
            <a:r>
              <a:rPr lang="fr-FR" dirty="0" smtClean="0"/>
              <a:t>(même en dehors des classes) </a:t>
            </a:r>
          </a:p>
          <a:p>
            <a:pPr lvl="2"/>
            <a:r>
              <a:rPr lang="fr-FR" b="1" dirty="0" err="1" smtClean="0">
                <a:solidFill>
                  <a:srgbClr val="1F497D"/>
                </a:solidFill>
              </a:rPr>
              <a:t>function</a:t>
            </a:r>
            <a:r>
              <a:rPr lang="fr-FR" b="1" dirty="0" smtClean="0">
                <a:solidFill>
                  <a:srgbClr val="1F497D"/>
                </a:solidFill>
              </a:rPr>
              <a:t> </a:t>
            </a:r>
            <a:r>
              <a:rPr lang="fr-FR" b="1" dirty="0" err="1" smtClean="0">
                <a:solidFill>
                  <a:srgbClr val="1F497D"/>
                </a:solidFill>
              </a:rPr>
              <a:t>nomFonction</a:t>
            </a:r>
            <a:r>
              <a:rPr lang="fr-FR" b="1" dirty="0" smtClean="0">
                <a:solidFill>
                  <a:srgbClr val="1F497D"/>
                </a:solidFill>
              </a:rPr>
              <a:t> ($paramètre , … ) {  instructions }</a:t>
            </a:r>
          </a:p>
        </p:txBody>
      </p:sp>
      <p:sp>
        <p:nvSpPr>
          <p:cNvPr id="6" name="Rectangle 5"/>
          <p:cNvSpPr/>
          <p:nvPr/>
        </p:nvSpPr>
        <p:spPr>
          <a:xfrm>
            <a:off x="251520" y="4653136"/>
            <a:ext cx="8712968" cy="123110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36000" tIns="0" rIns="0" bIns="0">
            <a:spAutoFit/>
          </a:bodyPr>
          <a:lstStyle/>
          <a:p>
            <a:r>
              <a:rPr lang="fr-FR" sz="2000" b="1" dirty="0"/>
              <a:t> </a:t>
            </a:r>
            <a:r>
              <a:rPr lang="fr-FR" sz="2000" b="1" dirty="0" err="1"/>
              <a:t>function</a:t>
            </a:r>
            <a:r>
              <a:rPr lang="fr-FR" sz="2000" b="1" dirty="0"/>
              <a:t> salutation ( $nom ) {</a:t>
            </a:r>
          </a:p>
          <a:p>
            <a:r>
              <a:rPr lang="fr-FR" dirty="0"/>
              <a:t>        </a:t>
            </a:r>
            <a:r>
              <a:rPr lang="fr-FR" sz="2000" dirty="0" err="1" smtClean="0"/>
              <a:t>echo</a:t>
            </a:r>
            <a:r>
              <a:rPr lang="fr-FR" sz="2000" dirty="0" smtClean="0"/>
              <a:t> </a:t>
            </a:r>
            <a:r>
              <a:rPr lang="fr-FR" sz="2000" dirty="0"/>
              <a:t>"&lt;h1&gt;Bienvenue, $nom ! &lt;/h1&gt;";</a:t>
            </a:r>
          </a:p>
          <a:p>
            <a:r>
              <a:rPr lang="fr-FR" sz="2000" dirty="0"/>
              <a:t>      </a:t>
            </a:r>
            <a:r>
              <a:rPr lang="fr-FR" sz="2000" dirty="0" smtClean="0"/>
              <a:t> </a:t>
            </a:r>
            <a:r>
              <a:rPr lang="fr-FR" sz="2000" dirty="0" err="1"/>
              <a:t>echo</a:t>
            </a:r>
            <a:r>
              <a:rPr lang="fr-FR" sz="2000" dirty="0"/>
              <a:t> "&lt;p class=droite&gt;Aujourd'hui, nous sommes le " .date('d / m / Y'). "&lt;/p&gt;" ;</a:t>
            </a:r>
          </a:p>
          <a:p>
            <a:r>
              <a:rPr lang="fr-FR" sz="2000" b="1" dirty="0" smtClean="0"/>
              <a:t>  </a:t>
            </a:r>
            <a:r>
              <a:rPr lang="fr-FR" sz="2000" b="1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7170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PHP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35496" y="791994"/>
            <a:ext cx="3816424" cy="24929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tIns="0" rIns="0" bIns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…</a:t>
            </a:r>
            <a:endParaRPr lang="en-US" dirty="0"/>
          </a:p>
          <a:p>
            <a:r>
              <a:rPr lang="en-US" b="1" dirty="0" smtClean="0"/>
              <a:t> &lt;</a:t>
            </a:r>
            <a:r>
              <a:rPr lang="en-US" b="1" dirty="0"/>
              <a:t>form name</a:t>
            </a:r>
            <a:r>
              <a:rPr lang="en-US" b="1" dirty="0" smtClean="0"/>
              <a:t>="…" </a:t>
            </a:r>
            <a:r>
              <a:rPr lang="en-US" b="1" dirty="0" smtClean="0">
                <a:solidFill>
                  <a:srgbClr val="1F497D"/>
                </a:solidFill>
              </a:rPr>
              <a:t>method</a:t>
            </a:r>
            <a:r>
              <a:rPr lang="en-US" b="1" dirty="0">
                <a:solidFill>
                  <a:srgbClr val="1F497D"/>
                </a:solidFill>
              </a:rPr>
              <a:t>="</a:t>
            </a:r>
            <a:r>
              <a:rPr lang="en-US" b="1" dirty="0" smtClean="0">
                <a:solidFill>
                  <a:srgbClr val="1F497D"/>
                </a:solidFill>
              </a:rPr>
              <a:t>POST" </a:t>
            </a:r>
            <a:r>
              <a:rPr lang="en-US" b="1" dirty="0" smtClean="0"/>
              <a:t>	</a:t>
            </a:r>
            <a:r>
              <a:rPr lang="en-US" b="1" dirty="0" smtClean="0">
                <a:solidFill>
                  <a:srgbClr val="1F497D"/>
                </a:solidFill>
              </a:rPr>
              <a:t>action</a:t>
            </a:r>
            <a:r>
              <a:rPr lang="en-US" b="1" dirty="0">
                <a:solidFill>
                  <a:srgbClr val="1F497D"/>
                </a:solidFill>
              </a:rPr>
              <a:t>="coursPHP-15.php"</a:t>
            </a:r>
            <a:r>
              <a:rPr lang="en-US" b="1" dirty="0"/>
              <a:t> </a:t>
            </a:r>
            <a:r>
              <a:rPr lang="en-US" b="1" dirty="0" smtClean="0"/>
              <a:t>&gt;</a:t>
            </a:r>
            <a:endParaRPr lang="en-US" b="1" dirty="0"/>
          </a:p>
          <a:p>
            <a:r>
              <a:rPr lang="en-US" dirty="0"/>
              <a:t> </a:t>
            </a:r>
            <a:r>
              <a:rPr lang="en-US" dirty="0" smtClean="0"/>
              <a:t>&lt;</a:t>
            </a:r>
            <a:r>
              <a:rPr lang="en-US" dirty="0"/>
              <a:t>label &gt;Nom : &lt;/label&gt;</a:t>
            </a:r>
          </a:p>
          <a:p>
            <a:r>
              <a:rPr lang="en-US" b="1" dirty="0"/>
              <a:t> </a:t>
            </a:r>
            <a:r>
              <a:rPr lang="en-US" b="1" dirty="0" smtClean="0"/>
              <a:t>&lt;</a:t>
            </a:r>
            <a:r>
              <a:rPr lang="en-US" b="1" dirty="0"/>
              <a:t>input type="text" </a:t>
            </a:r>
            <a:r>
              <a:rPr lang="en-US" b="1" dirty="0">
                <a:solidFill>
                  <a:srgbClr val="1F497D"/>
                </a:solidFill>
              </a:rPr>
              <a:t>name="client" </a:t>
            </a:r>
            <a:endParaRPr lang="en-US" b="1" dirty="0" smtClean="0">
              <a:solidFill>
                <a:srgbClr val="1F497D"/>
              </a:solidFill>
            </a:endParaRPr>
          </a:p>
          <a:p>
            <a:r>
              <a:rPr lang="en-US" b="1" dirty="0">
                <a:solidFill>
                  <a:srgbClr val="1F497D"/>
                </a:solidFill>
              </a:rPr>
              <a:t> </a:t>
            </a:r>
            <a:r>
              <a:rPr lang="en-US" b="1" dirty="0" smtClean="0">
                <a:solidFill>
                  <a:srgbClr val="1F497D"/>
                </a:solidFill>
              </a:rPr>
              <a:t>             </a:t>
            </a:r>
            <a:r>
              <a:rPr lang="en-US" b="1" dirty="0" smtClean="0"/>
              <a:t>size</a:t>
            </a:r>
            <a:r>
              <a:rPr lang="en-US" b="1" dirty="0"/>
              <a:t>="</a:t>
            </a:r>
            <a:r>
              <a:rPr lang="en-US" b="1" dirty="0" smtClean="0"/>
              <a:t>25"/</a:t>
            </a:r>
            <a:r>
              <a:rPr lang="en-US" b="1" dirty="0"/>
              <a:t>&gt; </a:t>
            </a:r>
          </a:p>
          <a:p>
            <a:r>
              <a:rPr lang="en-US" dirty="0"/>
              <a:t> </a:t>
            </a:r>
            <a:r>
              <a:rPr lang="en-US" dirty="0" smtClean="0"/>
              <a:t>…</a:t>
            </a:r>
          </a:p>
          <a:p>
            <a:r>
              <a:rPr lang="en-US" b="1" dirty="0" smtClean="0"/>
              <a:t>   </a:t>
            </a:r>
            <a:r>
              <a:rPr lang="en-US" b="1" dirty="0"/>
              <a:t>&lt;input type="submit" value="OK" /&gt; </a:t>
            </a:r>
          </a:p>
          <a:p>
            <a:r>
              <a:rPr lang="en-US" b="1" dirty="0" smtClean="0"/>
              <a:t>&lt;</a:t>
            </a:r>
            <a:r>
              <a:rPr lang="en-US" b="1" dirty="0"/>
              <a:t>/form&gt;</a:t>
            </a:r>
            <a:endParaRPr lang="fr-FR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4869160"/>
            <a:ext cx="2755900" cy="18669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5556739"/>
            <a:ext cx="4608512" cy="1105651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4797152"/>
            <a:ext cx="4443653" cy="1080120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13" name="Connecteur droit avec flèche 12"/>
          <p:cNvCxnSpPr>
            <a:stCxn id="11" idx="3"/>
            <a:endCxn id="10" idx="1"/>
          </p:cNvCxnSpPr>
          <p:nvPr/>
        </p:nvCxnSpPr>
        <p:spPr>
          <a:xfrm>
            <a:off x="2969320" y="4512816"/>
            <a:ext cx="522560" cy="82439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7" idx="3"/>
            <a:endCxn id="14" idx="1"/>
          </p:cNvCxnSpPr>
          <p:nvPr/>
        </p:nvCxnSpPr>
        <p:spPr>
          <a:xfrm>
            <a:off x="2863404" y="5802610"/>
            <a:ext cx="916508" cy="30695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888432" y="548680"/>
            <a:ext cx="5220072" cy="43088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36000" tIns="0" rIns="0" bIns="0" rtlCol="0">
            <a:spAutoFit/>
          </a:bodyPr>
          <a:lstStyle/>
          <a:p>
            <a:r>
              <a:rPr lang="fr-FR" sz="2000" b="1" dirty="0"/>
              <a:t>&lt;?</a:t>
            </a:r>
            <a:r>
              <a:rPr lang="fr-FR" sz="2000" b="1" dirty="0" err="1"/>
              <a:t>php</a:t>
            </a:r>
            <a:r>
              <a:rPr lang="fr-FR" sz="2000" b="1" dirty="0"/>
              <a:t> </a:t>
            </a:r>
          </a:p>
          <a:p>
            <a:r>
              <a:rPr lang="fr-FR" sz="2000" dirty="0"/>
              <a:t>   </a:t>
            </a:r>
            <a:r>
              <a:rPr lang="fr-FR" sz="2000" b="1" dirty="0"/>
              <a:t> </a:t>
            </a:r>
            <a:r>
              <a:rPr lang="fr-FR" sz="2000" b="1" dirty="0" err="1">
                <a:solidFill>
                  <a:srgbClr val="1F497D"/>
                </a:solidFill>
              </a:rPr>
              <a:t>function</a:t>
            </a:r>
            <a:r>
              <a:rPr lang="fr-FR" sz="2000" b="1" dirty="0">
                <a:solidFill>
                  <a:srgbClr val="1F497D"/>
                </a:solidFill>
              </a:rPr>
              <a:t> salutation</a:t>
            </a:r>
            <a:r>
              <a:rPr lang="fr-FR" sz="2000" b="1" dirty="0"/>
              <a:t> ( $nom ) </a:t>
            </a:r>
            <a:r>
              <a:rPr lang="fr-FR" sz="2000" b="1" dirty="0" smtClean="0"/>
              <a:t>{</a:t>
            </a:r>
          </a:p>
          <a:p>
            <a:r>
              <a:rPr lang="fr-FR" sz="2000" b="1" dirty="0"/>
              <a:t>       </a:t>
            </a:r>
            <a:r>
              <a:rPr lang="fr-FR" sz="2000" b="1" dirty="0" err="1"/>
              <a:t>date_default_timezone_set</a:t>
            </a:r>
            <a:r>
              <a:rPr lang="fr-FR" sz="2000" dirty="0"/>
              <a:t>("Europe/Paris")</a:t>
            </a:r>
            <a:r>
              <a:rPr lang="fr-FR" sz="2000" dirty="0" smtClean="0"/>
              <a:t>;</a:t>
            </a:r>
            <a:endParaRPr lang="fr-FR" sz="2000" dirty="0"/>
          </a:p>
          <a:p>
            <a:r>
              <a:rPr lang="fr-FR" sz="2000" dirty="0"/>
              <a:t>       </a:t>
            </a:r>
            <a:r>
              <a:rPr lang="fr-FR" sz="2000" b="1" dirty="0" err="1" smtClean="0"/>
              <a:t>echo</a:t>
            </a:r>
            <a:r>
              <a:rPr lang="fr-FR" sz="2000" dirty="0" smtClean="0"/>
              <a:t> </a:t>
            </a:r>
            <a:r>
              <a:rPr lang="fr-FR" sz="2000" dirty="0"/>
              <a:t>"&lt;h1&gt;Bienvenue, $nom ! &lt;/h1&gt;";</a:t>
            </a:r>
          </a:p>
          <a:p>
            <a:r>
              <a:rPr lang="fr-FR" sz="2000" dirty="0" smtClean="0"/>
              <a:t>       </a:t>
            </a:r>
            <a:r>
              <a:rPr lang="fr-FR" sz="2000" b="1" dirty="0" err="1" smtClean="0"/>
              <a:t>echo</a:t>
            </a:r>
            <a:r>
              <a:rPr lang="fr-FR" sz="2000" dirty="0" smtClean="0"/>
              <a:t> </a:t>
            </a:r>
            <a:r>
              <a:rPr lang="fr-FR" sz="2000" dirty="0"/>
              <a:t>"&lt;p class=droite&gt;</a:t>
            </a:r>
            <a:r>
              <a:rPr lang="fr-FR" sz="2000" dirty="0" smtClean="0"/>
              <a:t>Aujourd'hui…" </a:t>
            </a:r>
          </a:p>
          <a:p>
            <a:r>
              <a:rPr lang="fr-FR" sz="2000" dirty="0" smtClean="0"/>
              <a:t>                   </a:t>
            </a:r>
            <a:r>
              <a:rPr lang="fr-FR" sz="2000" b="1" dirty="0" smtClean="0"/>
              <a:t> . date</a:t>
            </a:r>
            <a:r>
              <a:rPr lang="fr-FR" sz="2000" b="1" dirty="0"/>
              <a:t>('d / m / Y').</a:t>
            </a:r>
            <a:r>
              <a:rPr lang="fr-FR" sz="2000" dirty="0"/>
              <a:t> "&lt;/p&gt;" ;</a:t>
            </a:r>
          </a:p>
          <a:p>
            <a:r>
              <a:rPr lang="fr-FR" sz="2000" b="1" dirty="0"/>
              <a:t>    }</a:t>
            </a:r>
          </a:p>
          <a:p>
            <a:r>
              <a:rPr lang="fr-FR" sz="2000" dirty="0"/>
              <a:t>  </a:t>
            </a:r>
          </a:p>
          <a:p>
            <a:r>
              <a:rPr lang="fr-FR" sz="2000" b="1" dirty="0">
                <a:solidFill>
                  <a:srgbClr val="1F497D"/>
                </a:solidFill>
              </a:rPr>
              <a:t> </a:t>
            </a:r>
            <a:r>
              <a:rPr lang="fr-FR" sz="2000" b="1" dirty="0" smtClean="0">
                <a:solidFill>
                  <a:srgbClr val="1F497D"/>
                </a:solidFill>
              </a:rPr>
              <a:t>if </a:t>
            </a:r>
            <a:r>
              <a:rPr lang="fr-FR" sz="2000" b="1" dirty="0"/>
              <a:t>( </a:t>
            </a:r>
            <a:r>
              <a:rPr lang="fr-FR" sz="2000" b="1" dirty="0" err="1" smtClean="0">
                <a:solidFill>
                  <a:srgbClr val="1F497D"/>
                </a:solidFill>
              </a:rPr>
              <a:t>isset</a:t>
            </a:r>
            <a:r>
              <a:rPr lang="fr-FR" sz="2000" b="1" dirty="0" smtClean="0">
                <a:solidFill>
                  <a:srgbClr val="1F497D"/>
                </a:solidFill>
              </a:rPr>
              <a:t> </a:t>
            </a:r>
            <a:r>
              <a:rPr lang="fr-FR" sz="2000" b="1" dirty="0" smtClean="0"/>
              <a:t>(</a:t>
            </a:r>
            <a:r>
              <a:rPr lang="fr-FR" sz="2000" b="1" dirty="0"/>
              <a:t>$_POST["</a:t>
            </a:r>
            <a:r>
              <a:rPr lang="fr-FR" sz="2000" b="1" dirty="0" smtClean="0"/>
              <a:t>client"])     AND </a:t>
            </a:r>
          </a:p>
          <a:p>
            <a:r>
              <a:rPr lang="fr-FR" sz="2000" b="1" dirty="0" smtClean="0"/>
              <a:t>      ! </a:t>
            </a:r>
            <a:r>
              <a:rPr lang="fr-FR" sz="2000" b="1" dirty="0" err="1" smtClean="0">
                <a:solidFill>
                  <a:srgbClr val="1F497D"/>
                </a:solidFill>
              </a:rPr>
              <a:t>empty</a:t>
            </a:r>
            <a:r>
              <a:rPr lang="fr-FR" sz="2000" b="1" dirty="0" smtClean="0">
                <a:solidFill>
                  <a:srgbClr val="1F497D"/>
                </a:solidFill>
              </a:rPr>
              <a:t> </a:t>
            </a:r>
            <a:r>
              <a:rPr lang="fr-FR" sz="2000" b="1" dirty="0" smtClean="0"/>
              <a:t>(</a:t>
            </a:r>
            <a:r>
              <a:rPr lang="fr-FR" sz="2000" b="1" dirty="0"/>
              <a:t>$_POST["client"]) )    {   </a:t>
            </a:r>
          </a:p>
          <a:p>
            <a:r>
              <a:rPr lang="fr-FR" sz="2000" dirty="0"/>
              <a:t>       </a:t>
            </a:r>
            <a:r>
              <a:rPr lang="fr-FR" sz="2000" dirty="0" smtClean="0"/>
              <a:t>        </a:t>
            </a:r>
            <a:r>
              <a:rPr lang="fr-FR" sz="2000" b="1" dirty="0">
                <a:solidFill>
                  <a:srgbClr val="1F497D"/>
                </a:solidFill>
              </a:rPr>
              <a:t>salutation</a:t>
            </a:r>
            <a:r>
              <a:rPr lang="fr-FR" sz="2000" b="1" dirty="0"/>
              <a:t> ( $_POST["client"] </a:t>
            </a:r>
            <a:r>
              <a:rPr lang="fr-FR" sz="2000" dirty="0"/>
              <a:t>) ;</a:t>
            </a:r>
          </a:p>
          <a:p>
            <a:r>
              <a:rPr lang="fr-FR" sz="2000" dirty="0"/>
              <a:t> </a:t>
            </a:r>
            <a:r>
              <a:rPr lang="fr-FR" sz="2000" b="1" dirty="0"/>
              <a:t>   }</a:t>
            </a:r>
          </a:p>
          <a:p>
            <a:r>
              <a:rPr lang="fr-FR" sz="2000" b="1" dirty="0" smtClean="0">
                <a:solidFill>
                  <a:srgbClr val="1F497D"/>
                </a:solidFill>
              </a:rPr>
              <a:t> </a:t>
            </a:r>
            <a:r>
              <a:rPr lang="fr-FR" sz="2000" b="1" dirty="0" err="1">
                <a:solidFill>
                  <a:srgbClr val="1F497D"/>
                </a:solidFill>
              </a:rPr>
              <a:t>else</a:t>
            </a:r>
            <a:r>
              <a:rPr lang="fr-FR" sz="2000" b="1" dirty="0">
                <a:solidFill>
                  <a:srgbClr val="1F497D"/>
                </a:solidFill>
              </a:rPr>
              <a:t> </a:t>
            </a:r>
            <a:r>
              <a:rPr lang="fr-FR" sz="2000" b="1" dirty="0" smtClean="0">
                <a:solidFill>
                  <a:schemeClr val="tx1"/>
                </a:solidFill>
              </a:rPr>
              <a:t>{</a:t>
            </a:r>
            <a:r>
              <a:rPr lang="fr-FR" sz="2000" b="1" dirty="0" smtClean="0">
                <a:solidFill>
                  <a:srgbClr val="1F497D"/>
                </a:solidFill>
              </a:rPr>
              <a:t>    salutation</a:t>
            </a:r>
            <a:r>
              <a:rPr lang="fr-FR" sz="2000" b="1" dirty="0" smtClean="0"/>
              <a:t> </a:t>
            </a:r>
            <a:r>
              <a:rPr lang="fr-FR" sz="2000" b="1" dirty="0"/>
              <a:t>("cher client") </a:t>
            </a:r>
            <a:r>
              <a:rPr lang="fr-FR" sz="2000" b="1" dirty="0" smtClean="0"/>
              <a:t>;   </a:t>
            </a:r>
            <a:r>
              <a:rPr lang="fr-FR" sz="2000" b="1" dirty="0"/>
              <a:t>}</a:t>
            </a:r>
          </a:p>
          <a:p>
            <a:r>
              <a:rPr lang="fr-FR" sz="2000" dirty="0"/>
              <a:t> ?&gt; 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3573016"/>
            <a:ext cx="2717800" cy="18796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55617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Visibilité des variables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251520" y="1600200"/>
            <a:ext cx="8640960" cy="492514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dirty="0"/>
              <a:t>En PHP il existe 3 niveaux de visibilité d’une variables selon le contexte :</a:t>
            </a:r>
          </a:p>
          <a:p>
            <a:endParaRPr lang="fr-FR" dirty="0"/>
          </a:p>
          <a:p>
            <a:r>
              <a:rPr lang="fr-FR" b="1" dirty="0" smtClean="0"/>
              <a:t>Les </a:t>
            </a:r>
            <a:r>
              <a:rPr lang="fr-FR" b="1" dirty="0"/>
              <a:t>variables </a:t>
            </a:r>
            <a:r>
              <a:rPr lang="fr-FR" b="1" dirty="0" err="1"/>
              <a:t>superglobales</a:t>
            </a:r>
            <a:r>
              <a:rPr lang="fr-FR" b="1" dirty="0"/>
              <a:t> </a:t>
            </a:r>
            <a:r>
              <a:rPr lang="fr-FR" dirty="0"/>
              <a:t>: elles sont disponibles n'importe où dans le programme.</a:t>
            </a:r>
          </a:p>
          <a:p>
            <a:endParaRPr lang="fr-FR" dirty="0"/>
          </a:p>
          <a:p>
            <a:r>
              <a:rPr lang="fr-FR" b="1" dirty="0" smtClean="0"/>
              <a:t>Les </a:t>
            </a:r>
            <a:r>
              <a:rPr lang="fr-FR" b="1" dirty="0"/>
              <a:t>variables globales </a:t>
            </a:r>
            <a:r>
              <a:rPr lang="fr-FR" dirty="0"/>
              <a:t>: ce sont toutes les variables, tableaux, objets et constantes que nous créons nous-même dans le programme principal. Elles ne sont généralement visibles que dans le programme principal.</a:t>
            </a:r>
          </a:p>
          <a:p>
            <a:endParaRPr lang="fr-FR" dirty="0"/>
          </a:p>
          <a:p>
            <a:r>
              <a:rPr lang="fr-FR" b="1" dirty="0" smtClean="0"/>
              <a:t>Les </a:t>
            </a:r>
            <a:r>
              <a:rPr lang="fr-FR" b="1" dirty="0"/>
              <a:t>variables locales </a:t>
            </a:r>
            <a:r>
              <a:rPr lang="fr-FR" dirty="0"/>
              <a:t>: ce sont toutes les variables d'une fonction (paramètres compris). Leur visibilité n'est que locale, et le programme principal ne peut pas agir sur ces variables.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8347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Portée des variables globales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En PHP, une variable globale peut être utilisée à l’intérieur d’une fonction sans la passer en </a:t>
            </a:r>
            <a:r>
              <a:rPr lang="fr-FR" dirty="0" smtClean="0"/>
              <a:t>paramètre</a:t>
            </a:r>
          </a:p>
          <a:p>
            <a:pPr lvl="1"/>
            <a:r>
              <a:rPr lang="fr-FR" dirty="0" smtClean="0"/>
              <a:t>Usage du mot </a:t>
            </a:r>
            <a:r>
              <a:rPr lang="fr-FR" dirty="0"/>
              <a:t>clé « global </a:t>
            </a:r>
            <a:r>
              <a:rPr lang="fr-FR" dirty="0" smtClean="0"/>
              <a:t>»</a:t>
            </a:r>
          </a:p>
          <a:p>
            <a:pPr lvl="1"/>
            <a:r>
              <a:rPr lang="fr-FR" dirty="0" smtClean="0"/>
              <a:t>La variable doit être déclarée avec « global » dans chaque fonction où cela est nécessaire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745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Portée des variables globales</a:t>
            </a:r>
          </a:p>
        </p:txBody>
      </p:sp>
      <p:sp>
        <p:nvSpPr>
          <p:cNvPr id="9" name="Espace réservé du contenu 8"/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dirty="0" smtClean="0"/>
              <a:t>On </a:t>
            </a:r>
            <a:r>
              <a:rPr lang="fr-FR" dirty="0"/>
              <a:t>a déclaré $a et </a:t>
            </a:r>
            <a:r>
              <a:rPr lang="fr-FR" dirty="0" smtClean="0"/>
              <a:t>$b avec le </a:t>
            </a:r>
            <a:r>
              <a:rPr lang="fr-FR" dirty="0"/>
              <a:t>mot clé « global » </a:t>
            </a:r>
            <a:r>
              <a:rPr lang="fr-FR" dirty="0" smtClean="0"/>
              <a:t>à </a:t>
            </a:r>
            <a:r>
              <a:rPr lang="fr-FR" dirty="0"/>
              <a:t>l’intérieur de </a:t>
            </a:r>
            <a:r>
              <a:rPr lang="fr-FR" dirty="0" smtClean="0"/>
              <a:t>somme </a:t>
            </a:r>
            <a:r>
              <a:rPr lang="fr-FR" dirty="0"/>
              <a:t>pour qu’elles soient manipulées par celle-ci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539552" y="1412776"/>
            <a:ext cx="3456384" cy="526297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1F497D"/>
                </a:solidFill>
              </a:rPr>
              <a:t>&lt;?</a:t>
            </a:r>
            <a:r>
              <a:rPr lang="fr-FR" sz="2400" b="1" dirty="0" err="1">
                <a:solidFill>
                  <a:srgbClr val="1F497D"/>
                </a:solidFill>
              </a:rPr>
              <a:t>php</a:t>
            </a:r>
            <a:endParaRPr lang="fr-FR" sz="2400" b="1" dirty="0">
              <a:solidFill>
                <a:srgbClr val="1F497D"/>
              </a:solidFill>
            </a:endParaRPr>
          </a:p>
          <a:p>
            <a:r>
              <a:rPr lang="fr-FR" sz="2400" b="1" dirty="0">
                <a:solidFill>
                  <a:srgbClr val="1F497D"/>
                </a:solidFill>
              </a:rPr>
              <a:t>$a = 1;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$b = 2;</a:t>
            </a:r>
          </a:p>
          <a:p>
            <a:endParaRPr lang="fr-FR" sz="2400" b="1" dirty="0" smtClean="0">
              <a:solidFill>
                <a:srgbClr val="1F497D"/>
              </a:solidFill>
            </a:endParaRPr>
          </a:p>
          <a:p>
            <a:r>
              <a:rPr lang="fr-FR" sz="2400" b="1" dirty="0" err="1" smtClean="0">
                <a:solidFill>
                  <a:srgbClr val="1F497D"/>
                </a:solidFill>
              </a:rPr>
              <a:t>function</a:t>
            </a:r>
            <a:r>
              <a:rPr lang="fr-FR" sz="2400" b="1" dirty="0" smtClean="0">
                <a:solidFill>
                  <a:srgbClr val="1F497D"/>
                </a:solidFill>
              </a:rPr>
              <a:t> </a:t>
            </a:r>
            <a:r>
              <a:rPr lang="fr-FR" sz="2400" b="1" dirty="0">
                <a:solidFill>
                  <a:srgbClr val="1F497D"/>
                </a:solidFill>
              </a:rPr>
              <a:t>somme</a:t>
            </a:r>
            <a:r>
              <a:rPr lang="fr-FR" sz="2400" b="1" dirty="0" smtClean="0">
                <a:solidFill>
                  <a:srgbClr val="1F497D"/>
                </a:solidFill>
              </a:rPr>
              <a:t>()</a:t>
            </a:r>
          </a:p>
          <a:p>
            <a:r>
              <a:rPr lang="fr-FR" sz="2400" b="1" dirty="0" smtClean="0">
                <a:solidFill>
                  <a:srgbClr val="1F497D"/>
                </a:solidFill>
              </a:rPr>
              <a:t>{</a:t>
            </a:r>
            <a:endParaRPr lang="fr-FR" sz="2400" b="1" dirty="0">
              <a:solidFill>
                <a:srgbClr val="1F497D"/>
              </a:solidFill>
            </a:endParaRPr>
          </a:p>
          <a:p>
            <a:r>
              <a:rPr lang="fr-FR" sz="2400" b="1" dirty="0" smtClean="0">
                <a:solidFill>
                  <a:srgbClr val="1F497D"/>
                </a:solidFill>
              </a:rPr>
              <a:t>	global </a:t>
            </a:r>
            <a:r>
              <a:rPr lang="fr-FR" sz="2400" b="1" dirty="0">
                <a:solidFill>
                  <a:srgbClr val="1F497D"/>
                </a:solidFill>
              </a:rPr>
              <a:t>$a, $b;</a:t>
            </a:r>
          </a:p>
          <a:p>
            <a:r>
              <a:rPr lang="fr-FR" sz="2400" b="1" dirty="0" smtClean="0">
                <a:solidFill>
                  <a:srgbClr val="1F497D"/>
                </a:solidFill>
              </a:rPr>
              <a:t>	$</a:t>
            </a:r>
            <a:r>
              <a:rPr lang="fr-FR" sz="2400" b="1" dirty="0">
                <a:solidFill>
                  <a:srgbClr val="1F497D"/>
                </a:solidFill>
              </a:rPr>
              <a:t>b = $a + $b;</a:t>
            </a:r>
          </a:p>
          <a:p>
            <a:r>
              <a:rPr lang="fr-FR" sz="2400" b="1" dirty="0" smtClean="0">
                <a:solidFill>
                  <a:srgbClr val="1F497D"/>
                </a:solidFill>
              </a:rPr>
              <a:t>	</a:t>
            </a:r>
            <a:r>
              <a:rPr lang="fr-FR" sz="2400" b="1" err="1" smtClean="0">
                <a:solidFill>
                  <a:srgbClr val="1F497D"/>
                </a:solidFill>
              </a:rPr>
              <a:t>echo</a:t>
            </a:r>
            <a:r>
              <a:rPr lang="fr-FR" sz="2400" b="1" smtClean="0">
                <a:solidFill>
                  <a:srgbClr val="1F497D"/>
                </a:solidFill>
              </a:rPr>
              <a:t> «  ».$</a:t>
            </a:r>
            <a:r>
              <a:rPr lang="fr-FR" sz="2400" b="1" dirty="0" smtClean="0">
                <a:solidFill>
                  <a:srgbClr val="1F497D"/>
                </a:solidFill>
              </a:rPr>
              <a:t>b;</a:t>
            </a:r>
            <a:endParaRPr lang="fr-FR" sz="2400" b="1" dirty="0">
              <a:solidFill>
                <a:srgbClr val="1F497D"/>
              </a:solidFill>
            </a:endParaRPr>
          </a:p>
          <a:p>
            <a:r>
              <a:rPr lang="fr-FR" sz="2400" b="1" dirty="0" smtClean="0">
                <a:solidFill>
                  <a:srgbClr val="1F497D"/>
                </a:solidFill>
              </a:rPr>
              <a:t>}</a:t>
            </a:r>
          </a:p>
          <a:p>
            <a:endParaRPr lang="fr-FR" sz="2400" b="1" dirty="0">
              <a:solidFill>
                <a:srgbClr val="1F497D"/>
              </a:solidFill>
            </a:endParaRPr>
          </a:p>
          <a:p>
            <a:r>
              <a:rPr lang="fr-FR" sz="2400" b="1" dirty="0" smtClean="0">
                <a:solidFill>
                  <a:srgbClr val="1F497D"/>
                </a:solidFill>
              </a:rPr>
              <a:t>somme();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s</a:t>
            </a:r>
            <a:r>
              <a:rPr lang="fr-FR" sz="2400" b="1" dirty="0" smtClean="0">
                <a:solidFill>
                  <a:srgbClr val="1F497D"/>
                </a:solidFill>
              </a:rPr>
              <a:t>omme();</a:t>
            </a:r>
          </a:p>
          <a:p>
            <a:r>
              <a:rPr lang="fr-FR" sz="2400" b="1" dirty="0" smtClean="0">
                <a:solidFill>
                  <a:srgbClr val="1F497D"/>
                </a:solidFill>
              </a:rPr>
              <a:t>?&gt;</a:t>
            </a:r>
            <a:endParaRPr lang="fr-FR" sz="2400" b="1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42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Portée des variables globales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/>
              <a:t>Une </a:t>
            </a:r>
            <a:r>
              <a:rPr lang="fr-FR" sz="2800" dirty="0" smtClean="0"/>
              <a:t>autre méthode </a:t>
            </a:r>
            <a:r>
              <a:rPr lang="fr-FR" sz="2800" dirty="0"/>
              <a:t>pour accéder aux variables globales est d'utiliser la </a:t>
            </a:r>
            <a:r>
              <a:rPr lang="fr-FR" sz="2800" dirty="0" err="1" smtClean="0"/>
              <a:t>superglobale</a:t>
            </a:r>
            <a:r>
              <a:rPr lang="fr-FR" sz="2800" dirty="0" smtClean="0"/>
              <a:t> </a:t>
            </a:r>
            <a:r>
              <a:rPr lang="fr-FR" sz="2800" dirty="0"/>
              <a:t>$GLOBALS :</a:t>
            </a:r>
          </a:p>
          <a:p>
            <a:pPr marL="0" indent="0">
              <a:buNone/>
            </a:pPr>
            <a:endParaRPr lang="fr-FR" sz="2800" dirty="0"/>
          </a:p>
        </p:txBody>
      </p:sp>
      <p:sp>
        <p:nvSpPr>
          <p:cNvPr id="5" name="Rectangle 4"/>
          <p:cNvSpPr/>
          <p:nvPr/>
        </p:nvSpPr>
        <p:spPr>
          <a:xfrm>
            <a:off x="576064" y="2708920"/>
            <a:ext cx="8028384" cy="378565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1F497D"/>
                </a:solidFill>
              </a:rPr>
              <a:t>&lt;?</a:t>
            </a:r>
            <a:r>
              <a:rPr lang="fr-FR" sz="2400" b="1" dirty="0" err="1">
                <a:solidFill>
                  <a:srgbClr val="1F497D"/>
                </a:solidFill>
              </a:rPr>
              <a:t>php</a:t>
            </a:r>
            <a:endParaRPr lang="fr-FR" sz="2400" b="1" dirty="0">
              <a:solidFill>
                <a:srgbClr val="1F497D"/>
              </a:solidFill>
            </a:endParaRPr>
          </a:p>
          <a:p>
            <a:r>
              <a:rPr lang="fr-FR" sz="2400" b="1" dirty="0">
                <a:solidFill>
                  <a:srgbClr val="1F497D"/>
                </a:solidFill>
              </a:rPr>
              <a:t>$a = 1;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$b = 2</a:t>
            </a:r>
            <a:r>
              <a:rPr lang="fr-FR" sz="2400" b="1" dirty="0" smtClean="0">
                <a:solidFill>
                  <a:srgbClr val="1F497D"/>
                </a:solidFill>
              </a:rPr>
              <a:t>;</a:t>
            </a:r>
          </a:p>
          <a:p>
            <a:endParaRPr lang="fr-FR" sz="2400" b="1" dirty="0">
              <a:solidFill>
                <a:srgbClr val="1F497D"/>
              </a:solidFill>
            </a:endParaRPr>
          </a:p>
          <a:p>
            <a:r>
              <a:rPr lang="fr-FR" sz="2400" b="1" dirty="0" err="1">
                <a:solidFill>
                  <a:srgbClr val="1F497D"/>
                </a:solidFill>
              </a:rPr>
              <a:t>function</a:t>
            </a:r>
            <a:r>
              <a:rPr lang="fr-FR" sz="2400" b="1" dirty="0">
                <a:solidFill>
                  <a:srgbClr val="1F497D"/>
                </a:solidFill>
              </a:rPr>
              <a:t> somme</a:t>
            </a:r>
            <a:r>
              <a:rPr lang="fr-FR" sz="2400" b="1" dirty="0" smtClean="0">
                <a:solidFill>
                  <a:srgbClr val="1F497D"/>
                </a:solidFill>
              </a:rPr>
              <a:t>()</a:t>
            </a:r>
          </a:p>
          <a:p>
            <a:r>
              <a:rPr lang="fr-FR" sz="2400" b="1" dirty="0" smtClean="0">
                <a:solidFill>
                  <a:srgbClr val="1F497D"/>
                </a:solidFill>
              </a:rPr>
              <a:t>{</a:t>
            </a:r>
            <a:endParaRPr lang="fr-FR" sz="2400" b="1" dirty="0">
              <a:solidFill>
                <a:srgbClr val="1F497D"/>
              </a:solidFill>
            </a:endParaRPr>
          </a:p>
          <a:p>
            <a:r>
              <a:rPr lang="fr-FR" sz="2400" b="1" dirty="0" smtClean="0">
                <a:solidFill>
                  <a:srgbClr val="1F497D"/>
                </a:solidFill>
              </a:rPr>
              <a:t>	$</a:t>
            </a:r>
            <a:r>
              <a:rPr lang="fr-FR" sz="2400" b="1" dirty="0">
                <a:solidFill>
                  <a:srgbClr val="1F497D"/>
                </a:solidFill>
              </a:rPr>
              <a:t>GLOBALS['b</a:t>
            </a:r>
            <a:r>
              <a:rPr lang="fr-FR" sz="2400" b="1" dirty="0" smtClean="0">
                <a:solidFill>
                  <a:srgbClr val="1F497D"/>
                </a:solidFill>
              </a:rPr>
              <a:t>'] = $</a:t>
            </a:r>
            <a:r>
              <a:rPr lang="fr-FR" sz="2400" b="1" dirty="0">
                <a:solidFill>
                  <a:srgbClr val="1F497D"/>
                </a:solidFill>
              </a:rPr>
              <a:t>GLOBALS['a'] </a:t>
            </a:r>
            <a:r>
              <a:rPr lang="fr-FR" sz="2400" b="1" dirty="0" smtClean="0">
                <a:solidFill>
                  <a:srgbClr val="1F497D"/>
                </a:solidFill>
              </a:rPr>
              <a:t>+ $</a:t>
            </a:r>
            <a:r>
              <a:rPr lang="fr-FR" sz="2400" b="1" dirty="0">
                <a:solidFill>
                  <a:srgbClr val="1F497D"/>
                </a:solidFill>
              </a:rPr>
              <a:t>GLOBALS['b</a:t>
            </a:r>
            <a:r>
              <a:rPr lang="fr-FR" sz="2400" b="1" dirty="0" smtClean="0">
                <a:solidFill>
                  <a:srgbClr val="1F497D"/>
                </a:solidFill>
              </a:rPr>
              <a:t>'];</a:t>
            </a:r>
            <a:endParaRPr lang="fr-FR" sz="2400" b="1" dirty="0">
              <a:solidFill>
                <a:srgbClr val="1F497D"/>
              </a:solidFill>
            </a:endParaRPr>
          </a:p>
          <a:p>
            <a:r>
              <a:rPr lang="fr-FR" sz="2400" b="1" dirty="0" smtClean="0">
                <a:solidFill>
                  <a:srgbClr val="1F497D"/>
                </a:solidFill>
              </a:rPr>
              <a:t>	</a:t>
            </a:r>
            <a:r>
              <a:rPr lang="fr-FR" sz="2400" b="1" err="1" smtClean="0">
                <a:solidFill>
                  <a:srgbClr val="1F497D"/>
                </a:solidFill>
              </a:rPr>
              <a:t>echo</a:t>
            </a:r>
            <a:r>
              <a:rPr lang="fr-FR" sz="2400" b="1" smtClean="0">
                <a:solidFill>
                  <a:srgbClr val="1F497D"/>
                </a:solidFill>
              </a:rPr>
              <a:t> </a:t>
            </a:r>
            <a:r>
              <a:rPr lang="fr-FR" sz="2400" b="1">
                <a:solidFill>
                  <a:srgbClr val="1F497D"/>
                </a:solidFill>
              </a:rPr>
              <a:t>$GLOBALS['b'] ;</a:t>
            </a:r>
            <a:endParaRPr lang="fr-FR" sz="2400" b="1" dirty="0" smtClean="0">
              <a:solidFill>
                <a:srgbClr val="1F497D"/>
              </a:solidFill>
            </a:endParaRPr>
          </a:p>
          <a:p>
            <a:r>
              <a:rPr lang="fr-FR" sz="2400" b="1" dirty="0" smtClean="0">
                <a:solidFill>
                  <a:srgbClr val="1F497D"/>
                </a:solidFill>
              </a:rPr>
              <a:t>}</a:t>
            </a:r>
          </a:p>
          <a:p>
            <a:r>
              <a:rPr lang="fr-FR" sz="2400" b="1" dirty="0" smtClean="0">
                <a:solidFill>
                  <a:srgbClr val="1F497D"/>
                </a:solidFill>
              </a:rPr>
              <a:t>?&gt;</a:t>
            </a:r>
            <a:endParaRPr lang="fr-FR" sz="2400" b="1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22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variables </a:t>
            </a:r>
            <a:r>
              <a:rPr lang="fr-FR" dirty="0" err="1"/>
              <a:t>superglobales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Les </a:t>
            </a:r>
            <a:r>
              <a:rPr lang="fr-FR" dirty="0"/>
              <a:t>variables </a:t>
            </a:r>
            <a:r>
              <a:rPr lang="fr-FR" dirty="0" err="1"/>
              <a:t>superglobales</a:t>
            </a:r>
            <a:r>
              <a:rPr lang="fr-FR" dirty="0"/>
              <a:t> sont générées automatiquement par PHP </a:t>
            </a:r>
            <a:r>
              <a:rPr lang="fr-FR" dirty="0" smtClean="0"/>
              <a:t>:</a:t>
            </a:r>
            <a:endParaRPr lang="fr-FR" dirty="0"/>
          </a:p>
          <a:p>
            <a:pPr lvl="1"/>
            <a:r>
              <a:rPr lang="fr-FR" dirty="0" smtClean="0"/>
              <a:t>elles </a:t>
            </a:r>
            <a:r>
              <a:rPr lang="fr-FR" dirty="0"/>
              <a:t>sont disponibles quel que soit le contexte du script </a:t>
            </a:r>
            <a:r>
              <a:rPr lang="fr-FR" sz="2400" i="1" dirty="0"/>
              <a:t>(</a:t>
            </a:r>
            <a:r>
              <a:rPr lang="fr-FR" sz="2400" i="1" dirty="0" smtClean="0"/>
              <a:t>même </a:t>
            </a:r>
            <a:r>
              <a:rPr lang="fr-FR" sz="2400" i="1" dirty="0"/>
              <a:t>à l’intérieur d’une fonction sans être passées en paramètre de </a:t>
            </a:r>
            <a:r>
              <a:rPr lang="fr-FR" sz="2400" i="1" dirty="0" smtClean="0"/>
              <a:t>celle-ci)</a:t>
            </a:r>
            <a:endParaRPr lang="fr-FR" i="1" dirty="0" smtClean="0"/>
          </a:p>
          <a:p>
            <a:pPr lvl="1"/>
            <a:r>
              <a:rPr lang="fr-FR" dirty="0" smtClean="0"/>
              <a:t>elles </a:t>
            </a:r>
            <a:r>
              <a:rPr lang="fr-FR" dirty="0"/>
              <a:t>sont écrites en majuscules et commencent, par un </a:t>
            </a:r>
            <a:r>
              <a:rPr lang="fr-FR" dirty="0" err="1"/>
              <a:t>underscore</a:t>
            </a:r>
            <a:r>
              <a:rPr lang="fr-FR" dirty="0"/>
              <a:t> </a:t>
            </a:r>
            <a:r>
              <a:rPr lang="fr-FR" dirty="0" smtClean="0"/>
              <a:t> « _ »</a:t>
            </a:r>
          </a:p>
          <a:p>
            <a:pPr lvl="1"/>
            <a:r>
              <a:rPr lang="fr-FR" dirty="0"/>
              <a:t>e</a:t>
            </a:r>
            <a:r>
              <a:rPr lang="fr-FR" dirty="0" smtClean="0"/>
              <a:t>lles </a:t>
            </a:r>
            <a:r>
              <a:rPr lang="fr-FR" dirty="0"/>
              <a:t>sont généralement des tableaux </a:t>
            </a:r>
            <a:r>
              <a:rPr lang="fr-FR" dirty="0" smtClean="0"/>
              <a:t>associatifs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189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 smtClean="0"/>
              <a:t>PHP est une extension à côté de Apache</a:t>
            </a:r>
          </a:p>
          <a:p>
            <a:pPr lvl="1"/>
            <a:r>
              <a:rPr lang="fr-FR" sz="2400" dirty="0" smtClean="0"/>
              <a:t>Apache configuré pour appeler PHP lorsqu’il</a:t>
            </a:r>
            <a:br>
              <a:rPr lang="fr-FR" sz="2400" dirty="0" smtClean="0"/>
            </a:br>
            <a:r>
              <a:rPr lang="fr-FR" sz="2400" dirty="0" smtClean="0"/>
              <a:t>voit passer une requête terminant par « .</a:t>
            </a:r>
            <a:r>
              <a:rPr lang="fr-FR" sz="2400" dirty="0" err="1" smtClean="0"/>
              <a:t>php</a:t>
            </a:r>
            <a:r>
              <a:rPr lang="fr-FR" sz="2400" dirty="0" smtClean="0"/>
              <a:t> »</a:t>
            </a:r>
          </a:p>
          <a:p>
            <a:pPr lvl="1"/>
            <a:r>
              <a:rPr lang="fr-FR" sz="2400" dirty="0" smtClean="0"/>
              <a:t>PHP traite le fichier en question, et produit</a:t>
            </a:r>
            <a:br>
              <a:rPr lang="fr-FR" sz="2400" dirty="0" smtClean="0"/>
            </a:br>
            <a:r>
              <a:rPr lang="fr-FR" sz="2400" dirty="0" smtClean="0"/>
              <a:t>une réponse renvoyée par Apache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Rappels</a:t>
            </a:r>
            <a:endParaRPr lang="fr-FR" dirty="0"/>
          </a:p>
        </p:txBody>
      </p:sp>
      <p:pic>
        <p:nvPicPr>
          <p:cNvPr id="6" name="Image 5" descr="compute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963" y="3851756"/>
            <a:ext cx="1080120" cy="108012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331640" y="507589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Navigateur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5364088" y="5075892"/>
            <a:ext cx="186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Serveur Web</a:t>
            </a:r>
          </a:p>
        </p:txBody>
      </p:sp>
      <p:grpSp>
        <p:nvGrpSpPr>
          <p:cNvPr id="2" name="Groupe 1"/>
          <p:cNvGrpSpPr/>
          <p:nvPr/>
        </p:nvGrpSpPr>
        <p:grpSpPr>
          <a:xfrm>
            <a:off x="899592" y="5507940"/>
            <a:ext cx="2259632" cy="747464"/>
            <a:chOff x="1259632" y="3933056"/>
            <a:chExt cx="2259632" cy="747464"/>
          </a:xfrm>
        </p:grpSpPr>
        <p:pic>
          <p:nvPicPr>
            <p:cNvPr id="10" name="Image 9" descr="firefox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3933056"/>
              <a:ext cx="720080" cy="720080"/>
            </a:xfrm>
            <a:prstGeom prst="rect">
              <a:avLst/>
            </a:prstGeom>
          </p:spPr>
        </p:pic>
        <p:pic>
          <p:nvPicPr>
            <p:cNvPr id="11" name="Image 10" descr="edge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712" y="3933056"/>
              <a:ext cx="720080" cy="720080"/>
            </a:xfrm>
            <a:prstGeom prst="rect">
              <a:avLst/>
            </a:prstGeom>
          </p:spPr>
        </p:pic>
        <p:pic>
          <p:nvPicPr>
            <p:cNvPr id="12" name="Image 11" descr="chrome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1800" y="3933056"/>
              <a:ext cx="747464" cy="747464"/>
            </a:xfrm>
            <a:prstGeom prst="rect">
              <a:avLst/>
            </a:prstGeom>
          </p:spPr>
        </p:pic>
      </p:grpSp>
      <p:pic>
        <p:nvPicPr>
          <p:cNvPr id="13" name="Image 12" descr="server1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443" y="3851756"/>
            <a:ext cx="1021686" cy="1080120"/>
          </a:xfrm>
          <a:prstGeom prst="rect">
            <a:avLst/>
          </a:prstGeom>
        </p:spPr>
      </p:pic>
      <p:cxnSp>
        <p:nvCxnSpPr>
          <p:cNvPr id="7" name="Connecteur droit avec flèche 6"/>
          <p:cNvCxnSpPr>
            <a:stCxn id="6" idx="3"/>
            <a:endCxn id="13" idx="1"/>
          </p:cNvCxnSpPr>
          <p:nvPr/>
        </p:nvCxnSpPr>
        <p:spPr>
          <a:xfrm>
            <a:off x="2521083" y="4391816"/>
            <a:ext cx="324036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3347864" y="3933056"/>
            <a:ext cx="157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GET </a:t>
            </a:r>
            <a:r>
              <a:rPr lang="fr-FR" dirty="0" err="1" smtClean="0"/>
              <a:t>page.php</a:t>
            </a:r>
            <a:endParaRPr lang="fr-FR" dirty="0"/>
          </a:p>
        </p:txBody>
      </p:sp>
      <p:grpSp>
        <p:nvGrpSpPr>
          <p:cNvPr id="24" name="Groupe 23"/>
          <p:cNvGrpSpPr/>
          <p:nvPr/>
        </p:nvGrpSpPr>
        <p:grpSpPr>
          <a:xfrm>
            <a:off x="7585789" y="1916832"/>
            <a:ext cx="1162675" cy="1872208"/>
            <a:chOff x="7585789" y="2924944"/>
            <a:chExt cx="1162675" cy="1872208"/>
          </a:xfrm>
        </p:grpSpPr>
        <p:sp>
          <p:nvSpPr>
            <p:cNvPr id="19" name="Rectangle 18"/>
            <p:cNvSpPr/>
            <p:nvPr/>
          </p:nvSpPr>
          <p:spPr>
            <a:xfrm>
              <a:off x="7657797" y="2924944"/>
              <a:ext cx="1018659" cy="1378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dirty="0" smtClean="0">
                  <a:solidFill>
                    <a:schemeClr val="tx1"/>
                  </a:solidFill>
                </a:rPr>
                <a:t>&lt;html&gt;</a:t>
              </a:r>
            </a:p>
            <a:p>
              <a:r>
                <a:rPr lang="fr-FR" sz="1600" dirty="0" smtClean="0">
                  <a:solidFill>
                    <a:schemeClr val="tx1"/>
                  </a:solidFill>
                </a:rPr>
                <a:t>&lt;?</a:t>
              </a:r>
              <a:r>
                <a:rPr lang="fr-FR" sz="1600" dirty="0" err="1" smtClean="0">
                  <a:solidFill>
                    <a:schemeClr val="tx1"/>
                  </a:solidFill>
                </a:rPr>
                <a:t>php</a:t>
              </a:r>
              <a:endParaRPr lang="fr-FR" sz="1600" dirty="0" smtClean="0">
                <a:solidFill>
                  <a:schemeClr val="tx1"/>
                </a:solidFill>
              </a:endParaRPr>
            </a:p>
            <a:p>
              <a:r>
                <a:rPr lang="fr-FR" sz="1600" dirty="0" err="1" smtClean="0">
                  <a:solidFill>
                    <a:schemeClr val="tx1"/>
                  </a:solidFill>
                </a:rPr>
                <a:t>echo</a:t>
              </a:r>
              <a:r>
                <a:rPr lang="fr-FR" sz="1600" dirty="0" smtClean="0">
                  <a:solidFill>
                    <a:schemeClr val="tx1"/>
                  </a:solidFill>
                </a:rPr>
                <a:t> </a:t>
              </a:r>
              <a:r>
                <a:rPr lang="fr-FR" sz="1600" dirty="0">
                  <a:solidFill>
                    <a:schemeClr val="tx1"/>
                  </a:solidFill>
                </a:rPr>
                <a:t>"</a:t>
              </a:r>
              <a:r>
                <a:rPr lang="fr-FR" sz="1600" dirty="0" smtClean="0">
                  <a:solidFill>
                    <a:schemeClr val="tx1"/>
                  </a:solidFill>
                </a:rPr>
                <a:t>B";</a:t>
              </a:r>
            </a:p>
            <a:p>
              <a:r>
                <a:rPr lang="fr-FR" sz="1600" dirty="0" smtClean="0">
                  <a:solidFill>
                    <a:schemeClr val="tx1"/>
                  </a:solidFill>
                </a:rPr>
                <a:t>?&gt;</a:t>
              </a:r>
            </a:p>
            <a:p>
              <a:r>
                <a:rPr lang="fr-FR" sz="1600" dirty="0" smtClean="0">
                  <a:solidFill>
                    <a:schemeClr val="tx1"/>
                  </a:solidFill>
                </a:rPr>
                <a:t>&lt;/html&gt;</a:t>
              </a:r>
              <a:endParaRPr lang="fr-FR" sz="1600" dirty="0">
                <a:solidFill>
                  <a:schemeClr val="tx1"/>
                </a:solidFill>
              </a:endParaRP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7585789" y="4375058"/>
              <a:ext cx="1162675" cy="422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 smtClean="0"/>
                <a:t>page.php</a:t>
              </a:r>
              <a:endParaRPr lang="fr-FR" dirty="0"/>
            </a:p>
          </p:txBody>
        </p:sp>
      </p:grpSp>
      <p:cxnSp>
        <p:nvCxnSpPr>
          <p:cNvPr id="25" name="Connecteur droit avec flèche 24"/>
          <p:cNvCxnSpPr>
            <a:stCxn id="13" idx="3"/>
            <a:endCxn id="19" idx="1"/>
          </p:cNvCxnSpPr>
          <p:nvPr/>
        </p:nvCxnSpPr>
        <p:spPr>
          <a:xfrm flipV="1">
            <a:off x="6783129" y="2606052"/>
            <a:ext cx="874668" cy="1785764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5508104" y="3429000"/>
            <a:ext cx="157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GET </a:t>
            </a:r>
            <a:r>
              <a:rPr lang="fr-FR" dirty="0" err="1" smtClean="0"/>
              <a:t>page.php</a:t>
            </a:r>
            <a:endParaRPr lang="fr-FR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H="1">
            <a:off x="2521083" y="4581128"/>
            <a:ext cx="3203049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1475656" y="413978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B</a:t>
            </a:r>
            <a:endParaRPr lang="fr-FR" dirty="0"/>
          </a:p>
        </p:txBody>
      </p:sp>
      <p:grpSp>
        <p:nvGrpSpPr>
          <p:cNvPr id="29" name="Groupe 28"/>
          <p:cNvGrpSpPr/>
          <p:nvPr/>
        </p:nvGrpSpPr>
        <p:grpSpPr>
          <a:xfrm>
            <a:off x="5220072" y="5651956"/>
            <a:ext cx="1152128" cy="657364"/>
            <a:chOff x="3779912" y="4149080"/>
            <a:chExt cx="1152128" cy="657364"/>
          </a:xfrm>
        </p:grpSpPr>
        <p:pic>
          <p:nvPicPr>
            <p:cNvPr id="30" name="Image 29" descr="apache 2016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4149080"/>
              <a:ext cx="966122" cy="253124"/>
            </a:xfrm>
            <a:prstGeom prst="rect">
              <a:avLst/>
            </a:prstGeom>
          </p:spPr>
        </p:pic>
        <p:sp>
          <p:nvSpPr>
            <p:cNvPr id="31" name="ZoneTexte 30"/>
            <p:cNvSpPr txBox="1"/>
            <p:nvPr/>
          </p:nvSpPr>
          <p:spPr>
            <a:xfrm>
              <a:off x="3779912" y="4437112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Apache</a:t>
              </a:r>
              <a:endParaRPr lang="fr-FR" dirty="0"/>
            </a:p>
          </p:txBody>
        </p:sp>
      </p:grpSp>
      <p:pic>
        <p:nvPicPr>
          <p:cNvPr id="32" name="Image 31" descr="php-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828" y="5572844"/>
            <a:ext cx="664468" cy="664468"/>
          </a:xfrm>
          <a:prstGeom prst="rect">
            <a:avLst/>
          </a:prstGeom>
        </p:spPr>
      </p:pic>
      <p:pic>
        <p:nvPicPr>
          <p:cNvPr id="33" name="Image 32" descr="php-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892" y="3861048"/>
            <a:ext cx="664468" cy="664468"/>
          </a:xfrm>
          <a:prstGeom prst="rect">
            <a:avLst/>
          </a:prstGeom>
        </p:spPr>
      </p:pic>
      <p:grpSp>
        <p:nvGrpSpPr>
          <p:cNvPr id="35" name="Groupe 34"/>
          <p:cNvGrpSpPr/>
          <p:nvPr/>
        </p:nvGrpSpPr>
        <p:grpSpPr>
          <a:xfrm>
            <a:off x="7596336" y="4725144"/>
            <a:ext cx="1162675" cy="1872208"/>
            <a:chOff x="7585789" y="2924944"/>
            <a:chExt cx="1162675" cy="1872208"/>
          </a:xfrm>
        </p:grpSpPr>
        <p:sp>
          <p:nvSpPr>
            <p:cNvPr id="36" name="Rectangle 35"/>
            <p:cNvSpPr/>
            <p:nvPr/>
          </p:nvSpPr>
          <p:spPr>
            <a:xfrm>
              <a:off x="7657797" y="2924944"/>
              <a:ext cx="1018659" cy="1378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dirty="0" smtClean="0">
                  <a:solidFill>
                    <a:schemeClr val="tx1"/>
                  </a:solidFill>
                </a:rPr>
                <a:t>&lt;html&gt;</a:t>
              </a:r>
            </a:p>
            <a:p>
              <a:r>
                <a:rPr lang="fr-FR" sz="1600" dirty="0" smtClean="0">
                  <a:solidFill>
                    <a:schemeClr val="tx1"/>
                  </a:solidFill>
                </a:rPr>
                <a:t>B</a:t>
              </a:r>
            </a:p>
            <a:p>
              <a:r>
                <a:rPr lang="fr-FR" sz="1600" dirty="0" smtClean="0">
                  <a:solidFill>
                    <a:schemeClr val="tx1"/>
                  </a:solidFill>
                </a:rPr>
                <a:t>&lt;/html&gt;</a:t>
              </a:r>
              <a:endParaRPr lang="fr-FR" sz="1600" dirty="0">
                <a:solidFill>
                  <a:schemeClr val="tx1"/>
                </a:solidFill>
              </a:endParaRPr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7585789" y="4375058"/>
              <a:ext cx="1162675" cy="422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 smtClean="0"/>
                <a:t>page.php</a:t>
              </a:r>
              <a:endParaRPr lang="fr-FR" dirty="0"/>
            </a:p>
          </p:txBody>
        </p:sp>
      </p:grpSp>
      <p:cxnSp>
        <p:nvCxnSpPr>
          <p:cNvPr id="38" name="Connecteur droit avec flèche 37"/>
          <p:cNvCxnSpPr>
            <a:stCxn id="36" idx="1"/>
            <a:endCxn id="13" idx="3"/>
          </p:cNvCxnSpPr>
          <p:nvPr/>
        </p:nvCxnSpPr>
        <p:spPr>
          <a:xfrm flipH="1" flipV="1">
            <a:off x="6783129" y="4391816"/>
            <a:ext cx="885215" cy="1022548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e 39"/>
          <p:cNvGrpSpPr/>
          <p:nvPr/>
        </p:nvGrpSpPr>
        <p:grpSpPr>
          <a:xfrm>
            <a:off x="3559925" y="4666497"/>
            <a:ext cx="1162675" cy="1872208"/>
            <a:chOff x="7585789" y="2924944"/>
            <a:chExt cx="1162675" cy="1872208"/>
          </a:xfrm>
        </p:grpSpPr>
        <p:sp>
          <p:nvSpPr>
            <p:cNvPr id="41" name="Rectangle 40"/>
            <p:cNvSpPr/>
            <p:nvPr/>
          </p:nvSpPr>
          <p:spPr>
            <a:xfrm>
              <a:off x="7657797" y="2924944"/>
              <a:ext cx="1018659" cy="1378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dirty="0" smtClean="0">
                  <a:solidFill>
                    <a:schemeClr val="tx1"/>
                  </a:solidFill>
                </a:rPr>
                <a:t>&lt;html&gt;</a:t>
              </a:r>
            </a:p>
            <a:p>
              <a:r>
                <a:rPr lang="fr-FR" sz="1600" dirty="0" smtClean="0">
                  <a:solidFill>
                    <a:schemeClr val="tx1"/>
                  </a:solidFill>
                </a:rPr>
                <a:t>B</a:t>
              </a:r>
            </a:p>
            <a:p>
              <a:r>
                <a:rPr lang="fr-FR" sz="1600" dirty="0" smtClean="0">
                  <a:solidFill>
                    <a:schemeClr val="tx1"/>
                  </a:solidFill>
                </a:rPr>
                <a:t>&lt;/html&gt;</a:t>
              </a:r>
              <a:endParaRPr lang="fr-FR" sz="1600" dirty="0">
                <a:solidFill>
                  <a:schemeClr val="tx1"/>
                </a:solidFill>
              </a:endParaRP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7585789" y="4375058"/>
              <a:ext cx="1162675" cy="422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 smtClean="0"/>
                <a:t>page.php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4258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/>
          <a:lstStyle/>
          <a:p>
            <a:r>
              <a:rPr lang="fr-FR" dirty="0"/>
              <a:t>Les variables </a:t>
            </a:r>
            <a:r>
              <a:rPr lang="fr-FR" dirty="0" err="1"/>
              <a:t>superglobales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0" y="1052736"/>
            <a:ext cx="9144000" cy="5805264"/>
          </a:xfrm>
        </p:spPr>
        <p:txBody>
          <a:bodyPr>
            <a:normAutofit fontScale="77500" lnSpcReduction="20000"/>
          </a:bodyPr>
          <a:lstStyle/>
          <a:p>
            <a:r>
              <a:rPr lang="fr-FR" b="1" dirty="0" smtClean="0"/>
              <a:t>$</a:t>
            </a:r>
            <a:r>
              <a:rPr lang="fr-FR" b="1" dirty="0"/>
              <a:t>GLOBALS </a:t>
            </a:r>
            <a:r>
              <a:rPr lang="fr-FR" dirty="0"/>
              <a:t>: rassemble les variables globales.</a:t>
            </a:r>
          </a:p>
          <a:p>
            <a:endParaRPr lang="fr-FR" dirty="0"/>
          </a:p>
          <a:p>
            <a:r>
              <a:rPr lang="fr-FR" b="1" dirty="0" smtClean="0"/>
              <a:t>$_</a:t>
            </a:r>
            <a:r>
              <a:rPr lang="fr-FR" b="1" dirty="0"/>
              <a:t>ENV </a:t>
            </a:r>
            <a:r>
              <a:rPr lang="fr-FR" dirty="0"/>
              <a:t>: ce sont des variables </a:t>
            </a:r>
            <a:r>
              <a:rPr lang="fr-FR"/>
              <a:t>d'environnement </a:t>
            </a:r>
            <a:r>
              <a:rPr lang="fr-FR" smtClean="0"/>
              <a:t>toujours données </a:t>
            </a:r>
            <a:r>
              <a:rPr lang="fr-FR" dirty="0"/>
              <a:t>par le serveur.</a:t>
            </a:r>
          </a:p>
          <a:p>
            <a:endParaRPr lang="fr-FR" dirty="0"/>
          </a:p>
          <a:p>
            <a:r>
              <a:rPr lang="fr-FR" b="1" dirty="0" smtClean="0"/>
              <a:t>$_</a:t>
            </a:r>
            <a:r>
              <a:rPr lang="fr-FR" b="1" dirty="0"/>
              <a:t>SESSION </a:t>
            </a:r>
            <a:r>
              <a:rPr lang="fr-FR" dirty="0"/>
              <a:t>: se sont des variables de session. Ces variables restent stockées sur le serveur le temps de la présence d'un visiteur.</a:t>
            </a:r>
          </a:p>
          <a:p>
            <a:endParaRPr lang="fr-FR" dirty="0"/>
          </a:p>
          <a:p>
            <a:r>
              <a:rPr lang="fr-FR" b="1" dirty="0" smtClean="0"/>
              <a:t>$_</a:t>
            </a:r>
            <a:r>
              <a:rPr lang="fr-FR" b="1" dirty="0"/>
              <a:t>COOKIE </a:t>
            </a:r>
            <a:r>
              <a:rPr lang="fr-FR" dirty="0"/>
              <a:t>: contient les valeurs des cookies enregistrés sur l'ordinateur du visiteur.</a:t>
            </a:r>
          </a:p>
          <a:p>
            <a:endParaRPr lang="fr-FR" dirty="0"/>
          </a:p>
          <a:p>
            <a:r>
              <a:rPr lang="fr-FR" b="1" dirty="0" smtClean="0"/>
              <a:t>$_</a:t>
            </a:r>
            <a:r>
              <a:rPr lang="fr-FR" b="1" dirty="0"/>
              <a:t>GET </a:t>
            </a:r>
            <a:r>
              <a:rPr lang="fr-FR" dirty="0"/>
              <a:t>: contient les données envoyées en paramètres dans l'URL.</a:t>
            </a:r>
          </a:p>
          <a:p>
            <a:endParaRPr lang="fr-FR" dirty="0"/>
          </a:p>
          <a:p>
            <a:r>
              <a:rPr lang="fr-FR" b="1" dirty="0" smtClean="0"/>
              <a:t>$_</a:t>
            </a:r>
            <a:r>
              <a:rPr lang="fr-FR" b="1" dirty="0"/>
              <a:t>POST </a:t>
            </a:r>
            <a:r>
              <a:rPr lang="fr-FR" dirty="0"/>
              <a:t>: contient les informations qui viennent d'être envoyées par un formulaire.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972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variables </a:t>
            </a:r>
            <a:r>
              <a:rPr lang="fr-FR" dirty="0" err="1"/>
              <a:t>superglobales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467544" y="1672347"/>
            <a:ext cx="8172400" cy="470898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2000" b="1" dirty="0">
                <a:solidFill>
                  <a:srgbClr val="1F497D"/>
                </a:solidFill>
              </a:rPr>
              <a:t>&lt;html&gt;&lt;</a:t>
            </a:r>
            <a:r>
              <a:rPr lang="fr-FR" sz="2000" b="1" dirty="0" err="1">
                <a:solidFill>
                  <a:srgbClr val="1F497D"/>
                </a:solidFill>
              </a:rPr>
              <a:t>head</a:t>
            </a:r>
            <a:r>
              <a:rPr lang="fr-FR" sz="2000" b="1" dirty="0">
                <a:solidFill>
                  <a:srgbClr val="1F497D"/>
                </a:solidFill>
              </a:rPr>
              <a:t>&gt;</a:t>
            </a:r>
          </a:p>
          <a:p>
            <a:r>
              <a:rPr lang="fr-FR" sz="2000" b="1" dirty="0">
                <a:solidFill>
                  <a:srgbClr val="1F497D"/>
                </a:solidFill>
              </a:rPr>
              <a:t>&lt;</a:t>
            </a:r>
            <a:r>
              <a:rPr lang="fr-FR" sz="2000" b="1" dirty="0" err="1">
                <a:solidFill>
                  <a:srgbClr val="1F497D"/>
                </a:solidFill>
              </a:rPr>
              <a:t>title</a:t>
            </a:r>
            <a:r>
              <a:rPr lang="fr-FR" sz="2000" b="1" dirty="0">
                <a:solidFill>
                  <a:srgbClr val="1F497D"/>
                </a:solidFill>
              </a:rPr>
              <a:t>&gt;La variable </a:t>
            </a:r>
            <a:r>
              <a:rPr lang="fr-FR" sz="2000" b="1" dirty="0">
                <a:solidFill>
                  <a:srgbClr val="FF0000"/>
                </a:solidFill>
              </a:rPr>
              <a:t>$_SERVER</a:t>
            </a:r>
            <a:r>
              <a:rPr lang="fr-FR" sz="2000" b="1" dirty="0">
                <a:solidFill>
                  <a:srgbClr val="1F497D"/>
                </a:solidFill>
              </a:rPr>
              <a:t>&lt;/</a:t>
            </a:r>
            <a:r>
              <a:rPr lang="fr-FR" sz="2000" b="1" dirty="0" err="1">
                <a:solidFill>
                  <a:srgbClr val="1F497D"/>
                </a:solidFill>
              </a:rPr>
              <a:t>title</a:t>
            </a:r>
            <a:r>
              <a:rPr lang="fr-FR" sz="2000" b="1" dirty="0">
                <a:solidFill>
                  <a:srgbClr val="1F497D"/>
                </a:solidFill>
              </a:rPr>
              <a:t>&gt;</a:t>
            </a:r>
          </a:p>
          <a:p>
            <a:r>
              <a:rPr lang="fr-FR" sz="2000" b="1" dirty="0">
                <a:solidFill>
                  <a:srgbClr val="1F497D"/>
                </a:solidFill>
              </a:rPr>
              <a:t>&lt;/</a:t>
            </a:r>
            <a:r>
              <a:rPr lang="fr-FR" sz="2000" b="1" dirty="0" err="1">
                <a:solidFill>
                  <a:srgbClr val="1F497D"/>
                </a:solidFill>
              </a:rPr>
              <a:t>head</a:t>
            </a:r>
            <a:r>
              <a:rPr lang="fr-FR" sz="2000" b="1" dirty="0">
                <a:solidFill>
                  <a:srgbClr val="1F497D"/>
                </a:solidFill>
              </a:rPr>
              <a:t>&gt;&lt;body&gt;</a:t>
            </a:r>
          </a:p>
          <a:p>
            <a:r>
              <a:rPr lang="fr-FR" sz="2000" b="1" dirty="0">
                <a:solidFill>
                  <a:srgbClr val="1F497D"/>
                </a:solidFill>
              </a:rPr>
              <a:t>&lt;?</a:t>
            </a:r>
            <a:r>
              <a:rPr lang="fr-FR" sz="2000" b="1" dirty="0" err="1">
                <a:solidFill>
                  <a:srgbClr val="1F497D"/>
                </a:solidFill>
              </a:rPr>
              <a:t>php</a:t>
            </a:r>
            <a:endParaRPr lang="fr-FR" sz="2000" b="1" dirty="0">
              <a:solidFill>
                <a:srgbClr val="1F497D"/>
              </a:solidFill>
            </a:endParaRPr>
          </a:p>
          <a:p>
            <a:r>
              <a:rPr lang="fr-FR" sz="2000" b="1" dirty="0" err="1">
                <a:solidFill>
                  <a:srgbClr val="1F497D"/>
                </a:solidFill>
              </a:rPr>
              <a:t>echo</a:t>
            </a:r>
            <a:r>
              <a:rPr lang="fr-FR" sz="2000" b="1" dirty="0">
                <a:solidFill>
                  <a:srgbClr val="1F497D"/>
                </a:solidFill>
              </a:rPr>
              <a:t> 'Nom du fichier en cours d\</a:t>
            </a:r>
            <a:r>
              <a:rPr lang="fr-FR" sz="2000" b="1" dirty="0" smtClean="0">
                <a:solidFill>
                  <a:srgbClr val="1F497D"/>
                </a:solidFill>
              </a:rPr>
              <a:t>'</a:t>
            </a:r>
            <a:r>
              <a:rPr lang="fr-FR" sz="2000" b="1" dirty="0" err="1" smtClean="0">
                <a:solidFill>
                  <a:srgbClr val="1F497D"/>
                </a:solidFill>
              </a:rPr>
              <a:t>execution</a:t>
            </a:r>
            <a:r>
              <a:rPr lang="fr-FR" sz="2000" b="1" dirty="0" smtClean="0">
                <a:solidFill>
                  <a:srgbClr val="1F497D"/>
                </a:solidFill>
              </a:rPr>
              <a:t> </a:t>
            </a:r>
            <a:r>
              <a:rPr lang="fr-FR" sz="2000" b="1" dirty="0">
                <a:solidFill>
                  <a:srgbClr val="1F497D"/>
                </a:solidFill>
              </a:rPr>
              <a:t>' . </a:t>
            </a:r>
          </a:p>
          <a:p>
            <a:r>
              <a:rPr lang="fr-FR" sz="2000" b="1" dirty="0">
                <a:solidFill>
                  <a:srgbClr val="1F497D"/>
                </a:solidFill>
              </a:rPr>
              <a:t>	'a partir de la racine : ' . </a:t>
            </a:r>
            <a:r>
              <a:rPr lang="fr-FR" sz="2000" b="1" dirty="0">
                <a:solidFill>
                  <a:srgbClr val="FF0000"/>
                </a:solidFill>
              </a:rPr>
              <a:t>$_SERVER['</a:t>
            </a:r>
            <a:r>
              <a:rPr lang="fr-FR" sz="2000" b="1" dirty="0">
                <a:solidFill>
                  <a:srgbClr val="7030A0"/>
                </a:solidFill>
              </a:rPr>
              <a:t>PHP_SELF</a:t>
            </a:r>
            <a:r>
              <a:rPr lang="fr-FR" sz="2000" b="1" dirty="0">
                <a:solidFill>
                  <a:srgbClr val="FF0000"/>
                </a:solidFill>
              </a:rPr>
              <a:t>']</a:t>
            </a:r>
            <a:r>
              <a:rPr lang="fr-FR" sz="2000" b="1" dirty="0">
                <a:solidFill>
                  <a:srgbClr val="1F497D"/>
                </a:solidFill>
              </a:rPr>
              <a:t>;</a:t>
            </a:r>
          </a:p>
          <a:p>
            <a:r>
              <a:rPr lang="fr-FR" sz="2000" b="1" dirty="0" err="1">
                <a:solidFill>
                  <a:srgbClr val="1F497D"/>
                </a:solidFill>
              </a:rPr>
              <a:t>echo</a:t>
            </a:r>
            <a:r>
              <a:rPr lang="fr-FR" sz="2000" b="1" dirty="0">
                <a:solidFill>
                  <a:srgbClr val="1F497D"/>
                </a:solidFill>
              </a:rPr>
              <a:t> '&lt;</a:t>
            </a:r>
            <a:r>
              <a:rPr lang="fr-FR" sz="2000" b="1" dirty="0" err="1">
                <a:solidFill>
                  <a:srgbClr val="1F497D"/>
                </a:solidFill>
              </a:rPr>
              <a:t>br</a:t>
            </a:r>
            <a:r>
              <a:rPr lang="fr-FR" sz="2000" b="1" dirty="0">
                <a:solidFill>
                  <a:srgbClr val="1F497D"/>
                </a:solidFill>
              </a:rPr>
              <a:t>/&gt;' ;</a:t>
            </a:r>
          </a:p>
          <a:p>
            <a:r>
              <a:rPr lang="fr-FR" sz="2000" b="1" dirty="0" err="1">
                <a:solidFill>
                  <a:srgbClr val="1F497D"/>
                </a:solidFill>
              </a:rPr>
              <a:t>echo</a:t>
            </a:r>
            <a:r>
              <a:rPr lang="fr-FR" sz="2000" b="1" dirty="0">
                <a:solidFill>
                  <a:srgbClr val="1F497D"/>
                </a:solidFill>
              </a:rPr>
              <a:t> 'Nom de la racine du script : ' . </a:t>
            </a:r>
            <a:r>
              <a:rPr lang="fr-FR" sz="2000" b="1" dirty="0">
                <a:solidFill>
                  <a:srgbClr val="FF0000"/>
                </a:solidFill>
              </a:rPr>
              <a:t>$_SERVER['</a:t>
            </a:r>
            <a:r>
              <a:rPr lang="fr-FR" sz="2000" b="1" dirty="0">
                <a:solidFill>
                  <a:srgbClr val="7030A0"/>
                </a:solidFill>
              </a:rPr>
              <a:t>DOCUMENT_ROOT</a:t>
            </a:r>
            <a:r>
              <a:rPr lang="fr-FR" sz="2000" b="1" dirty="0">
                <a:solidFill>
                  <a:srgbClr val="FF0000"/>
                </a:solidFill>
              </a:rPr>
              <a:t>'] </a:t>
            </a:r>
            <a:r>
              <a:rPr lang="fr-FR" sz="2000" b="1" dirty="0">
                <a:solidFill>
                  <a:srgbClr val="1F497D"/>
                </a:solidFill>
              </a:rPr>
              <a:t>;</a:t>
            </a:r>
          </a:p>
          <a:p>
            <a:r>
              <a:rPr lang="fr-FR" sz="2000" b="1" dirty="0" err="1">
                <a:solidFill>
                  <a:srgbClr val="1F497D"/>
                </a:solidFill>
              </a:rPr>
              <a:t>echo</a:t>
            </a:r>
            <a:r>
              <a:rPr lang="fr-FR" sz="2000" b="1" dirty="0">
                <a:solidFill>
                  <a:srgbClr val="1F497D"/>
                </a:solidFill>
              </a:rPr>
              <a:t> '&lt;</a:t>
            </a:r>
            <a:r>
              <a:rPr lang="fr-FR" sz="2000" b="1" dirty="0" err="1">
                <a:solidFill>
                  <a:srgbClr val="1F497D"/>
                </a:solidFill>
              </a:rPr>
              <a:t>br</a:t>
            </a:r>
            <a:r>
              <a:rPr lang="fr-FR" sz="2000" b="1" dirty="0">
                <a:solidFill>
                  <a:srgbClr val="1F497D"/>
                </a:solidFill>
              </a:rPr>
              <a:t>/&gt;';</a:t>
            </a:r>
          </a:p>
          <a:p>
            <a:r>
              <a:rPr lang="fr-FR" sz="2000" b="1" dirty="0" err="1">
                <a:solidFill>
                  <a:srgbClr val="1F497D"/>
                </a:solidFill>
              </a:rPr>
              <a:t>echo</a:t>
            </a:r>
            <a:r>
              <a:rPr lang="fr-FR" sz="2000" b="1" dirty="0">
                <a:solidFill>
                  <a:srgbClr val="1F497D"/>
                </a:solidFill>
              </a:rPr>
              <a:t> 'Nom du client HTML : ' . </a:t>
            </a:r>
            <a:r>
              <a:rPr lang="fr-FR" sz="2000" b="1" dirty="0">
                <a:solidFill>
                  <a:srgbClr val="FF0000"/>
                </a:solidFill>
              </a:rPr>
              <a:t>$_SERVER['</a:t>
            </a:r>
            <a:r>
              <a:rPr lang="fr-FR" sz="2000" b="1" dirty="0">
                <a:solidFill>
                  <a:srgbClr val="7030A0"/>
                </a:solidFill>
              </a:rPr>
              <a:t>HTTP_USER_AGENT</a:t>
            </a:r>
            <a:r>
              <a:rPr lang="fr-FR" sz="2000" b="1" dirty="0">
                <a:solidFill>
                  <a:srgbClr val="FF0000"/>
                </a:solidFill>
              </a:rPr>
              <a:t>'] </a:t>
            </a:r>
            <a:r>
              <a:rPr lang="fr-FR" sz="2000" b="1" dirty="0">
                <a:solidFill>
                  <a:srgbClr val="1F497D"/>
                </a:solidFill>
              </a:rPr>
              <a:t>. '&lt;</a:t>
            </a:r>
            <a:r>
              <a:rPr lang="fr-FR" sz="2000" b="1" dirty="0" err="1">
                <a:solidFill>
                  <a:srgbClr val="1F497D"/>
                </a:solidFill>
              </a:rPr>
              <a:t>br</a:t>
            </a:r>
            <a:r>
              <a:rPr lang="fr-FR" sz="2000" b="1" dirty="0">
                <a:solidFill>
                  <a:srgbClr val="1F497D"/>
                </a:solidFill>
              </a:rPr>
              <a:t>&gt;';</a:t>
            </a:r>
          </a:p>
          <a:p>
            <a:r>
              <a:rPr lang="fr-FR" sz="2000" b="1" dirty="0" err="1">
                <a:solidFill>
                  <a:srgbClr val="1F497D"/>
                </a:solidFill>
              </a:rPr>
              <a:t>echo</a:t>
            </a:r>
            <a:r>
              <a:rPr lang="fr-FR" sz="2000" b="1" dirty="0">
                <a:solidFill>
                  <a:srgbClr val="1F497D"/>
                </a:solidFill>
              </a:rPr>
              <a:t> 'Nom du serveur qui </a:t>
            </a:r>
            <a:r>
              <a:rPr lang="fr-FR" sz="2000" b="1" dirty="0" err="1" smtClean="0">
                <a:solidFill>
                  <a:srgbClr val="1F497D"/>
                </a:solidFill>
              </a:rPr>
              <a:t>execute</a:t>
            </a:r>
            <a:r>
              <a:rPr lang="fr-FR" sz="2000" b="1" dirty="0" smtClean="0">
                <a:solidFill>
                  <a:srgbClr val="1F497D"/>
                </a:solidFill>
              </a:rPr>
              <a:t> </a:t>
            </a:r>
            <a:r>
              <a:rPr lang="fr-FR" sz="2000" b="1" dirty="0">
                <a:solidFill>
                  <a:srgbClr val="1F497D"/>
                </a:solidFill>
              </a:rPr>
              <a:t>le script : ' . </a:t>
            </a:r>
            <a:r>
              <a:rPr lang="fr-FR" sz="2000" b="1" dirty="0">
                <a:solidFill>
                  <a:srgbClr val="FF0000"/>
                </a:solidFill>
              </a:rPr>
              <a:t>$_SERVER['</a:t>
            </a:r>
            <a:r>
              <a:rPr lang="fr-FR" sz="2000" b="1" dirty="0">
                <a:solidFill>
                  <a:srgbClr val="7030A0"/>
                </a:solidFill>
              </a:rPr>
              <a:t>SERVER_NAME</a:t>
            </a:r>
            <a:r>
              <a:rPr lang="fr-FR" sz="2000" b="1" dirty="0">
                <a:solidFill>
                  <a:srgbClr val="FF0000"/>
                </a:solidFill>
              </a:rPr>
              <a:t>']</a:t>
            </a:r>
            <a:r>
              <a:rPr lang="fr-FR" sz="2000" b="1" dirty="0">
                <a:solidFill>
                  <a:srgbClr val="1F497D"/>
                </a:solidFill>
              </a:rPr>
              <a:t> ;</a:t>
            </a:r>
          </a:p>
          <a:p>
            <a:r>
              <a:rPr lang="fr-FR" sz="2000" b="1" dirty="0" err="1">
                <a:solidFill>
                  <a:srgbClr val="1F497D"/>
                </a:solidFill>
              </a:rPr>
              <a:t>echo</a:t>
            </a:r>
            <a:r>
              <a:rPr lang="fr-FR" sz="2000" b="1" dirty="0">
                <a:solidFill>
                  <a:srgbClr val="1F497D"/>
                </a:solidFill>
              </a:rPr>
              <a:t> '&lt;</a:t>
            </a:r>
            <a:r>
              <a:rPr lang="fr-FR" sz="2000" b="1" dirty="0" err="1">
                <a:solidFill>
                  <a:srgbClr val="1F497D"/>
                </a:solidFill>
              </a:rPr>
              <a:t>br</a:t>
            </a:r>
            <a:r>
              <a:rPr lang="fr-FR" sz="2000" b="1" dirty="0">
                <a:solidFill>
                  <a:srgbClr val="1F497D"/>
                </a:solidFill>
              </a:rPr>
              <a:t>/&gt;&lt;</a:t>
            </a:r>
            <a:r>
              <a:rPr lang="fr-FR" sz="2000" b="1" dirty="0" err="1">
                <a:solidFill>
                  <a:srgbClr val="1F497D"/>
                </a:solidFill>
              </a:rPr>
              <a:t>br</a:t>
            </a:r>
            <a:r>
              <a:rPr lang="fr-FR" sz="2000" b="1" dirty="0">
                <a:solidFill>
                  <a:srgbClr val="1F497D"/>
                </a:solidFill>
              </a:rPr>
              <a:t>/&gt;';</a:t>
            </a:r>
          </a:p>
          <a:p>
            <a:r>
              <a:rPr lang="fr-FR" sz="2000" b="1" dirty="0" err="1">
                <a:solidFill>
                  <a:srgbClr val="1F497D"/>
                </a:solidFill>
              </a:rPr>
              <a:t>echo</a:t>
            </a:r>
            <a:r>
              <a:rPr lang="fr-FR" sz="2000" b="1" dirty="0">
                <a:solidFill>
                  <a:srgbClr val="1F497D"/>
                </a:solidFill>
              </a:rPr>
              <a:t> 'Votre adresse IP est : ' . </a:t>
            </a:r>
            <a:r>
              <a:rPr lang="fr-FR" sz="2000" b="1" dirty="0">
                <a:solidFill>
                  <a:srgbClr val="FF0000"/>
                </a:solidFill>
              </a:rPr>
              <a:t>$_SERVER['</a:t>
            </a:r>
            <a:r>
              <a:rPr lang="fr-FR" sz="2000" b="1" dirty="0">
                <a:solidFill>
                  <a:srgbClr val="7030A0"/>
                </a:solidFill>
              </a:rPr>
              <a:t>REMOTE_ADDR</a:t>
            </a:r>
            <a:r>
              <a:rPr lang="fr-FR" sz="2000" b="1" dirty="0">
                <a:solidFill>
                  <a:srgbClr val="FF0000"/>
                </a:solidFill>
              </a:rPr>
              <a:t>']</a:t>
            </a:r>
            <a:r>
              <a:rPr lang="fr-FR" sz="2000" b="1" dirty="0">
                <a:solidFill>
                  <a:srgbClr val="1F497D"/>
                </a:solidFill>
              </a:rPr>
              <a:t> ;</a:t>
            </a:r>
          </a:p>
          <a:p>
            <a:r>
              <a:rPr lang="fr-FR" sz="2000" b="1" dirty="0">
                <a:solidFill>
                  <a:srgbClr val="1F497D"/>
                </a:solidFill>
              </a:rPr>
              <a:t>?&gt;</a:t>
            </a:r>
          </a:p>
          <a:p>
            <a:r>
              <a:rPr lang="fr-FR" sz="2000" b="1" dirty="0">
                <a:solidFill>
                  <a:srgbClr val="1F497D"/>
                </a:solidFill>
              </a:rPr>
              <a:t>&lt;/body&gt;&lt;/html&gt;</a:t>
            </a:r>
          </a:p>
        </p:txBody>
      </p:sp>
    </p:spTree>
    <p:extLst>
      <p:ext uri="{BB962C8B-B14F-4D97-AF65-F5344CB8AC3E}">
        <p14:creationId xmlns:p14="http://schemas.microsoft.com/office/powerpoint/2010/main" val="371725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Fonctions avancées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Fonctions avancées PHP (serveur)</a:t>
            </a:r>
          </a:p>
          <a:p>
            <a:pPr lvl="1"/>
            <a:r>
              <a:rPr lang="fr-FR" dirty="0" smtClean="0"/>
              <a:t>===, </a:t>
            </a:r>
            <a:r>
              <a:rPr lang="fr-FR" dirty="0" err="1" smtClean="0"/>
              <a:t>isset</a:t>
            </a:r>
            <a:r>
              <a:rPr lang="fr-FR" dirty="0" smtClean="0"/>
              <a:t>, </a:t>
            </a:r>
            <a:r>
              <a:rPr lang="fr-FR" dirty="0" err="1" smtClean="0"/>
              <a:t>empty</a:t>
            </a:r>
            <a:r>
              <a:rPr lang="fr-FR" dirty="0" smtClean="0"/>
              <a:t>, </a:t>
            </a:r>
            <a:r>
              <a:rPr lang="fr-FR" dirty="0" err="1" smtClean="0"/>
              <a:t>is_null</a:t>
            </a:r>
            <a:endParaRPr lang="fr-FR" dirty="0" smtClean="0"/>
          </a:p>
          <a:p>
            <a:pPr lvl="1"/>
            <a:r>
              <a:rPr lang="fr-FR" dirty="0" err="1" smtClean="0"/>
              <a:t>include</a:t>
            </a:r>
            <a:r>
              <a:rPr lang="fr-FR" dirty="0" smtClean="0"/>
              <a:t>, </a:t>
            </a:r>
            <a:r>
              <a:rPr lang="fr-FR" dirty="0" err="1" smtClean="0"/>
              <a:t>require</a:t>
            </a:r>
            <a:r>
              <a:rPr lang="fr-FR" dirty="0" smtClean="0"/>
              <a:t>, </a:t>
            </a:r>
            <a:r>
              <a:rPr lang="fr-FR" dirty="0" err="1" smtClean="0"/>
              <a:t>include_once</a:t>
            </a:r>
            <a:r>
              <a:rPr lang="fr-FR" dirty="0" smtClean="0"/>
              <a:t>, </a:t>
            </a:r>
            <a:r>
              <a:rPr lang="fr-FR" dirty="0" err="1" smtClean="0"/>
              <a:t>require_once</a:t>
            </a:r>
            <a:endParaRPr lang="fr-FR" dirty="0" smtClean="0"/>
          </a:p>
          <a:p>
            <a:pPr lvl="1"/>
            <a:r>
              <a:rPr lang="fr-FR" dirty="0" smtClean="0"/>
              <a:t>…</a:t>
            </a:r>
          </a:p>
          <a:p>
            <a:pPr marL="57150" indent="0">
              <a:buNone/>
            </a:pPr>
            <a:endParaRPr lang="fr-FR" dirty="0"/>
          </a:p>
          <a:p>
            <a:pPr marL="514350" indent="-457200"/>
            <a:r>
              <a:rPr lang="fr-FR" dirty="0" smtClean="0"/>
              <a:t>Fonctions avancées HTTP (client)</a:t>
            </a:r>
          </a:p>
          <a:p>
            <a:pPr marL="914400" lvl="1" indent="-457200"/>
            <a:r>
              <a:rPr lang="fr-FR" dirty="0" smtClean="0"/>
              <a:t>header()</a:t>
            </a:r>
          </a:p>
        </p:txBody>
      </p:sp>
    </p:spTree>
    <p:extLst>
      <p:ext uri="{BB962C8B-B14F-4D97-AF65-F5344CB8AC3E}">
        <p14:creationId xmlns:p14="http://schemas.microsoft.com/office/powerpoint/2010/main" val="11746813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PHP : Fonctions avancées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>
          <a:xfrm>
            <a:off x="4499992" y="1672208"/>
            <a:ext cx="4572000" cy="47811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PHP faiblement typé :</a:t>
            </a:r>
          </a:p>
          <a:p>
            <a:pPr marL="0" indent="0">
              <a:buNone/>
            </a:pPr>
            <a:r>
              <a:rPr lang="fr-FR" dirty="0" smtClean="0"/>
              <a:t>==   compare les valeurs</a:t>
            </a:r>
          </a:p>
          <a:p>
            <a:pPr marL="0" indent="0">
              <a:buNone/>
            </a:pPr>
            <a:r>
              <a:rPr lang="fr-FR" dirty="0" smtClean="0"/>
              <a:t>=== compare valeurs ET types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TRUE == 1</a:t>
            </a:r>
          </a:p>
          <a:p>
            <a:pPr marL="0" indent="0">
              <a:buNone/>
            </a:pPr>
            <a:r>
              <a:rPr lang="fr-FR" dirty="0" smtClean="0"/>
              <a:t>FALSE == 0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1</a:t>
            </a:r>
            <a:r>
              <a:rPr lang="fr-FR" dirty="0" smtClean="0"/>
              <a:t># 1# 1# # # #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07504" y="1640989"/>
            <a:ext cx="4320480" cy="48936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1F497D"/>
                </a:solidFill>
              </a:rPr>
              <a:t>&lt;?</a:t>
            </a:r>
            <a:r>
              <a:rPr lang="fr-FR" sz="2400" b="1" dirty="0" err="1">
                <a:solidFill>
                  <a:srgbClr val="1F497D"/>
                </a:solidFill>
              </a:rPr>
              <a:t>php</a:t>
            </a:r>
            <a:endParaRPr lang="fr-FR" sz="2400" b="1" dirty="0">
              <a:solidFill>
                <a:srgbClr val="1F497D"/>
              </a:solidFill>
            </a:endParaRPr>
          </a:p>
          <a:p>
            <a:r>
              <a:rPr lang="fr-FR" sz="2400" b="1" dirty="0">
                <a:solidFill>
                  <a:srgbClr val="1F497D"/>
                </a:solidFill>
              </a:rPr>
              <a:t>$var1 = 42;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$var2 = "42";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$var3 = "42  ";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$var4 = "   42</a:t>
            </a:r>
            <a:r>
              <a:rPr lang="fr-FR" sz="2400" b="1" dirty="0" smtClean="0">
                <a:solidFill>
                  <a:srgbClr val="1F497D"/>
                </a:solidFill>
              </a:rPr>
              <a:t>";</a:t>
            </a:r>
          </a:p>
          <a:p>
            <a:endParaRPr lang="fr-FR" sz="2400" b="1" dirty="0">
              <a:solidFill>
                <a:srgbClr val="1F497D"/>
              </a:solidFill>
            </a:endParaRPr>
          </a:p>
          <a:p>
            <a:r>
              <a:rPr lang="fr-FR" sz="2400" b="1" dirty="0" err="1">
                <a:solidFill>
                  <a:srgbClr val="1F497D"/>
                </a:solidFill>
              </a:rPr>
              <a:t>echo</a:t>
            </a:r>
            <a:r>
              <a:rPr lang="fr-FR" sz="2400" b="1" dirty="0">
                <a:solidFill>
                  <a:srgbClr val="1F497D"/>
                </a:solidFill>
              </a:rPr>
              <a:t>(($var1 == $var2)."#");</a:t>
            </a:r>
          </a:p>
          <a:p>
            <a:r>
              <a:rPr lang="fr-FR" sz="2400" b="1" dirty="0" err="1">
                <a:solidFill>
                  <a:srgbClr val="1F497D"/>
                </a:solidFill>
              </a:rPr>
              <a:t>echo</a:t>
            </a:r>
            <a:r>
              <a:rPr lang="fr-FR" sz="2400" b="1" dirty="0">
                <a:solidFill>
                  <a:srgbClr val="1F497D"/>
                </a:solidFill>
              </a:rPr>
              <a:t>(($var1 == $var3)."#");</a:t>
            </a:r>
          </a:p>
          <a:p>
            <a:r>
              <a:rPr lang="fr-FR" sz="2400" b="1" dirty="0" err="1">
                <a:solidFill>
                  <a:srgbClr val="1F497D"/>
                </a:solidFill>
              </a:rPr>
              <a:t>echo</a:t>
            </a:r>
            <a:r>
              <a:rPr lang="fr-FR" sz="2400" b="1" dirty="0">
                <a:solidFill>
                  <a:srgbClr val="1F497D"/>
                </a:solidFill>
              </a:rPr>
              <a:t>(($var1 == $var4)."#");</a:t>
            </a:r>
          </a:p>
          <a:p>
            <a:r>
              <a:rPr lang="fr-FR" sz="2400" b="1" dirty="0" err="1">
                <a:solidFill>
                  <a:srgbClr val="1F497D"/>
                </a:solidFill>
              </a:rPr>
              <a:t>echo</a:t>
            </a:r>
            <a:r>
              <a:rPr lang="fr-FR" sz="2400" b="1" dirty="0">
                <a:solidFill>
                  <a:srgbClr val="1F497D"/>
                </a:solidFill>
              </a:rPr>
              <a:t>(($var1 </a:t>
            </a:r>
            <a:r>
              <a:rPr lang="fr-FR" sz="2400" b="1" dirty="0">
                <a:solidFill>
                  <a:srgbClr val="FF0000"/>
                </a:solidFill>
              </a:rPr>
              <a:t>===</a:t>
            </a:r>
            <a:r>
              <a:rPr lang="fr-FR" sz="2400" b="1" dirty="0">
                <a:solidFill>
                  <a:srgbClr val="1F497D"/>
                </a:solidFill>
              </a:rPr>
              <a:t> $var2)."#");</a:t>
            </a:r>
          </a:p>
          <a:p>
            <a:r>
              <a:rPr lang="fr-FR" sz="2400" b="1" dirty="0" err="1">
                <a:solidFill>
                  <a:srgbClr val="1F497D"/>
                </a:solidFill>
              </a:rPr>
              <a:t>echo</a:t>
            </a:r>
            <a:r>
              <a:rPr lang="fr-FR" sz="2400" b="1" dirty="0">
                <a:solidFill>
                  <a:srgbClr val="1F497D"/>
                </a:solidFill>
              </a:rPr>
              <a:t>(($var1 </a:t>
            </a:r>
            <a:r>
              <a:rPr lang="fr-FR" sz="2400" b="1" dirty="0">
                <a:solidFill>
                  <a:srgbClr val="FF0000"/>
                </a:solidFill>
              </a:rPr>
              <a:t>===</a:t>
            </a:r>
            <a:r>
              <a:rPr lang="fr-FR" sz="2400" b="1" dirty="0">
                <a:solidFill>
                  <a:srgbClr val="1F497D"/>
                </a:solidFill>
              </a:rPr>
              <a:t> $var3)."#");</a:t>
            </a:r>
          </a:p>
          <a:p>
            <a:r>
              <a:rPr lang="fr-FR" sz="2400" b="1" dirty="0" err="1">
                <a:solidFill>
                  <a:srgbClr val="1F497D"/>
                </a:solidFill>
              </a:rPr>
              <a:t>echo</a:t>
            </a:r>
            <a:r>
              <a:rPr lang="fr-FR" sz="2400" b="1" dirty="0">
                <a:solidFill>
                  <a:srgbClr val="1F497D"/>
                </a:solidFill>
              </a:rPr>
              <a:t>(($var2 == $var3</a:t>
            </a:r>
            <a:r>
              <a:rPr lang="fr-FR" sz="2400" b="1" dirty="0" smtClean="0">
                <a:solidFill>
                  <a:srgbClr val="1F497D"/>
                </a:solidFill>
              </a:rPr>
              <a:t>)."#");</a:t>
            </a:r>
          </a:p>
          <a:p>
            <a:r>
              <a:rPr lang="fr-FR" sz="2400" b="1" dirty="0" smtClean="0">
                <a:solidFill>
                  <a:srgbClr val="1F497D"/>
                </a:solidFill>
              </a:rPr>
              <a:t>?&gt;</a:t>
            </a:r>
            <a:endParaRPr lang="fr-FR" sz="2400" b="1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3555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PHP : Fonctions avancées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fr-FR" b="1" dirty="0" smtClean="0">
                <a:solidFill>
                  <a:schemeClr val="tx2"/>
                </a:solidFill>
              </a:rPr>
              <a:t>Importation des fichiers</a:t>
            </a:r>
            <a:endParaRPr lang="fr-FR" dirty="0" smtClean="0"/>
          </a:p>
          <a:p>
            <a:pPr lvl="2"/>
            <a:r>
              <a:rPr lang="fr-FR" dirty="0" smtClean="0"/>
              <a:t>Incorporer le contenu d’un fichier dans une page PHP</a:t>
            </a:r>
          </a:p>
          <a:p>
            <a:pPr lvl="2"/>
            <a:r>
              <a:rPr lang="fr-FR" dirty="0" smtClean="0"/>
              <a:t>But </a:t>
            </a:r>
            <a:r>
              <a:rPr lang="fr-FR" dirty="0"/>
              <a:t>: réutilisation des fichiers, uniformisation du site</a:t>
            </a:r>
          </a:p>
          <a:p>
            <a:pPr lvl="1"/>
            <a:r>
              <a:rPr lang="fr-FR" b="1" dirty="0" err="1" smtClean="0">
                <a:solidFill>
                  <a:srgbClr val="1F497D"/>
                </a:solidFill>
              </a:rPr>
              <a:t>include</a:t>
            </a:r>
            <a:r>
              <a:rPr lang="fr-FR" b="1" dirty="0" smtClean="0">
                <a:solidFill>
                  <a:srgbClr val="1F497D"/>
                </a:solidFill>
              </a:rPr>
              <a:t> "fichier" </a:t>
            </a:r>
            <a:r>
              <a:rPr lang="fr-FR" b="1" dirty="0" smtClean="0"/>
              <a:t>et  </a:t>
            </a:r>
            <a:r>
              <a:rPr lang="fr-FR" b="1" dirty="0" err="1" smtClean="0">
                <a:solidFill>
                  <a:srgbClr val="1F497D"/>
                </a:solidFill>
              </a:rPr>
              <a:t>include_once</a:t>
            </a:r>
            <a:r>
              <a:rPr lang="fr-FR" b="1" dirty="0" smtClean="0">
                <a:solidFill>
                  <a:srgbClr val="1F497D"/>
                </a:solidFill>
              </a:rPr>
              <a:t>  "fichier" </a:t>
            </a:r>
            <a:endParaRPr lang="fr-FR" dirty="0" smtClean="0">
              <a:solidFill>
                <a:srgbClr val="1F497D"/>
              </a:solidFill>
            </a:endParaRPr>
          </a:p>
          <a:p>
            <a:pPr lvl="2"/>
            <a:r>
              <a:rPr lang="fr-FR" b="1" dirty="0" err="1" smtClean="0"/>
              <a:t>include</a:t>
            </a:r>
            <a:r>
              <a:rPr lang="fr-FR" dirty="0" smtClean="0"/>
              <a:t> remplace la ligne par le contenu du fichier</a:t>
            </a:r>
          </a:p>
          <a:p>
            <a:pPr lvl="2"/>
            <a:r>
              <a:rPr lang="fr-FR" b="1" dirty="0" err="1" smtClean="0"/>
              <a:t>include_once</a:t>
            </a:r>
            <a:r>
              <a:rPr lang="fr-FR" dirty="0" smtClean="0"/>
              <a:t> fait ça </a:t>
            </a:r>
            <a:r>
              <a:rPr lang="fr-FR" b="1" dirty="0" smtClean="0"/>
              <a:t>une seule fois </a:t>
            </a:r>
            <a:r>
              <a:rPr lang="fr-FR" dirty="0" smtClean="0"/>
              <a:t>(même dans une boucle)</a:t>
            </a:r>
          </a:p>
          <a:p>
            <a:pPr lvl="1"/>
            <a:r>
              <a:rPr lang="fr-FR" b="1" dirty="0" err="1" smtClean="0">
                <a:solidFill>
                  <a:srgbClr val="1F497D"/>
                </a:solidFill>
              </a:rPr>
              <a:t>require</a:t>
            </a:r>
            <a:r>
              <a:rPr lang="fr-FR" b="1" dirty="0" smtClean="0">
                <a:solidFill>
                  <a:srgbClr val="1F497D"/>
                </a:solidFill>
              </a:rPr>
              <a:t> "fichier" </a:t>
            </a:r>
            <a:r>
              <a:rPr lang="fr-FR" dirty="0" smtClean="0"/>
              <a:t>et </a:t>
            </a:r>
            <a:r>
              <a:rPr lang="fr-FR" b="1" dirty="0" err="1" smtClean="0">
                <a:solidFill>
                  <a:srgbClr val="1F497D"/>
                </a:solidFill>
              </a:rPr>
              <a:t>require_once</a:t>
            </a:r>
            <a:r>
              <a:rPr lang="fr-FR" b="1" dirty="0" smtClean="0">
                <a:solidFill>
                  <a:srgbClr val="1F497D"/>
                </a:solidFill>
              </a:rPr>
              <a:t> "fichier"  </a:t>
            </a:r>
          </a:p>
          <a:p>
            <a:pPr lvl="2"/>
            <a:r>
              <a:rPr lang="fr-FR" dirty="0" smtClean="0"/>
              <a:t>idem </a:t>
            </a:r>
            <a:r>
              <a:rPr lang="fr-FR" b="1" dirty="0" err="1" smtClean="0"/>
              <a:t>include</a:t>
            </a:r>
            <a:r>
              <a:rPr lang="fr-FR" dirty="0" smtClean="0"/>
              <a:t>, mais si le fichier n’existe pas, on a une </a:t>
            </a:r>
            <a:r>
              <a:rPr lang="fr-FR" b="1" dirty="0" smtClean="0"/>
              <a:t>erreur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5589131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fr-FR" dirty="0"/>
              <a:t>PHP : Fonctions avancées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9BE58-7793-45FF-A067-2A41621469A2}" type="slidenum">
              <a:rPr lang="fr-FR" smtClean="0"/>
              <a:pPr/>
              <a:t>65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35496" y="1196752"/>
            <a:ext cx="2880320" cy="14773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dirty="0" smtClean="0"/>
              <a:t>&lt;</a:t>
            </a:r>
            <a:r>
              <a:rPr lang="fr-FR" dirty="0" err="1"/>
              <a:t>meta</a:t>
            </a:r>
            <a:r>
              <a:rPr lang="fr-FR" dirty="0"/>
              <a:t> </a:t>
            </a:r>
            <a:r>
              <a:rPr lang="fr-FR" dirty="0" err="1"/>
              <a:t>charset</a:t>
            </a:r>
            <a:r>
              <a:rPr lang="fr-FR" dirty="0"/>
              <a:t>="UTF-8" /&gt;</a:t>
            </a:r>
          </a:p>
          <a:p>
            <a:r>
              <a:rPr lang="fr-FR" dirty="0" smtClean="0"/>
              <a:t>…</a:t>
            </a:r>
            <a:endParaRPr lang="fr-FR" dirty="0"/>
          </a:p>
          <a:p>
            <a:r>
              <a:rPr lang="fr-FR" dirty="0" smtClean="0"/>
              <a:t>&lt;</a:t>
            </a:r>
            <a:r>
              <a:rPr lang="fr-FR" dirty="0" err="1"/>
              <a:t>title</a:t>
            </a:r>
            <a:r>
              <a:rPr lang="fr-FR" dirty="0"/>
              <a:t>&gt;Mon site&lt;/</a:t>
            </a:r>
            <a:r>
              <a:rPr lang="fr-FR" dirty="0" err="1"/>
              <a:t>title</a:t>
            </a:r>
            <a:r>
              <a:rPr lang="fr-FR" dirty="0"/>
              <a:t>&gt;</a:t>
            </a:r>
          </a:p>
          <a:p>
            <a:r>
              <a:rPr lang="fr-FR" b="1" dirty="0" smtClean="0"/>
              <a:t>&lt;</a:t>
            </a:r>
            <a:r>
              <a:rPr lang="fr-FR" b="1" dirty="0" err="1"/>
              <a:t>link</a:t>
            </a:r>
            <a:r>
              <a:rPr lang="fr-FR" b="1" dirty="0"/>
              <a:t> </a:t>
            </a:r>
            <a:r>
              <a:rPr lang="fr-FR" b="1" dirty="0" err="1" smtClean="0"/>
              <a:t>rel</a:t>
            </a:r>
            <a:r>
              <a:rPr lang="fr-FR" b="1" dirty="0"/>
              <a:t>="</a:t>
            </a:r>
            <a:r>
              <a:rPr lang="fr-FR" b="1" dirty="0" err="1"/>
              <a:t>stylesheet</a:t>
            </a:r>
            <a:r>
              <a:rPr lang="fr-FR" b="1" dirty="0"/>
              <a:t>" </a:t>
            </a:r>
            <a:r>
              <a:rPr lang="fr-FR" b="1" dirty="0" smtClean="0"/>
              <a:t>   </a:t>
            </a:r>
          </a:p>
          <a:p>
            <a:r>
              <a:rPr lang="fr-FR" b="1" dirty="0"/>
              <a:t> </a:t>
            </a:r>
            <a:r>
              <a:rPr lang="fr-FR" b="1" dirty="0" smtClean="0"/>
              <a:t>      </a:t>
            </a:r>
            <a:r>
              <a:rPr lang="fr-FR" b="1" dirty="0" err="1" smtClean="0"/>
              <a:t>href</a:t>
            </a:r>
            <a:r>
              <a:rPr lang="fr-FR" b="1" dirty="0"/>
              <a:t>="</a:t>
            </a:r>
            <a:r>
              <a:rPr lang="fr-FR" b="1" dirty="0" err="1"/>
              <a:t>css</a:t>
            </a:r>
            <a:r>
              <a:rPr lang="fr-FR" b="1" dirty="0"/>
              <a:t>/</a:t>
            </a:r>
            <a:r>
              <a:rPr lang="fr-FR" b="1" dirty="0" err="1"/>
              <a:t>blocs.css</a:t>
            </a:r>
            <a:r>
              <a:rPr lang="fr-FR" b="1" dirty="0"/>
              <a:t>" /</a:t>
            </a:r>
            <a:r>
              <a:rPr lang="fr-FR" b="1" dirty="0" smtClean="0"/>
              <a:t>&gt;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2008" y="2996952"/>
            <a:ext cx="3059832" cy="286232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36000" rIns="0">
            <a:spAutoFit/>
          </a:bodyPr>
          <a:lstStyle/>
          <a:p>
            <a:r>
              <a:rPr lang="fr-FR" dirty="0"/>
              <a:t>&lt;header&gt; </a:t>
            </a:r>
          </a:p>
          <a:p>
            <a:r>
              <a:rPr lang="fr-FR" dirty="0"/>
              <a:t>  </a:t>
            </a:r>
            <a:r>
              <a:rPr lang="fr-FR" b="1" dirty="0"/>
              <a:t> &lt;h1&gt;Mon site&lt;/h1&gt;</a:t>
            </a:r>
          </a:p>
          <a:p>
            <a:r>
              <a:rPr lang="fr-FR" dirty="0"/>
              <a:t>&lt;/header&gt;</a:t>
            </a:r>
          </a:p>
          <a:p>
            <a:r>
              <a:rPr lang="fr-FR" b="1" dirty="0"/>
              <a:t>&lt;</a:t>
            </a:r>
            <a:r>
              <a:rPr lang="fr-FR" b="1" dirty="0" err="1"/>
              <a:t>nav</a:t>
            </a:r>
            <a:r>
              <a:rPr lang="fr-FR" b="1" dirty="0"/>
              <a:t>&gt;</a:t>
            </a:r>
          </a:p>
          <a:p>
            <a:r>
              <a:rPr lang="fr-FR" dirty="0"/>
              <a:t>&lt;h2&gt;Exemples &lt;/h2&gt;</a:t>
            </a:r>
          </a:p>
          <a:p>
            <a:r>
              <a:rPr lang="fr-FR" dirty="0"/>
              <a:t>&lt;</a:t>
            </a:r>
            <a:r>
              <a:rPr lang="fr-FR" dirty="0" err="1"/>
              <a:t>ul</a:t>
            </a:r>
            <a:r>
              <a:rPr lang="fr-FR" dirty="0"/>
              <a:t>&gt;</a:t>
            </a:r>
          </a:p>
          <a:p>
            <a:r>
              <a:rPr lang="fr-FR" dirty="0"/>
              <a:t>  &lt;li</a:t>
            </a:r>
            <a:r>
              <a:rPr lang="fr-FR" dirty="0" smtClean="0"/>
              <a:t>&gt;…&lt;</a:t>
            </a:r>
            <a:r>
              <a:rPr lang="fr-FR" dirty="0"/>
              <a:t>/li&gt;</a:t>
            </a:r>
          </a:p>
          <a:p>
            <a:r>
              <a:rPr lang="fr-FR" dirty="0"/>
              <a:t>  </a:t>
            </a:r>
            <a:r>
              <a:rPr lang="fr-FR" dirty="0" smtClean="0"/>
              <a:t>… </a:t>
            </a:r>
            <a:endParaRPr lang="fr-FR" dirty="0"/>
          </a:p>
          <a:p>
            <a:r>
              <a:rPr lang="fr-FR" dirty="0"/>
              <a:t>  &lt;/</a:t>
            </a:r>
            <a:r>
              <a:rPr lang="fr-FR" dirty="0" err="1"/>
              <a:t>ul</a:t>
            </a:r>
            <a:r>
              <a:rPr lang="fr-FR" dirty="0"/>
              <a:t>&gt;</a:t>
            </a:r>
          </a:p>
          <a:p>
            <a:r>
              <a:rPr lang="fr-FR" b="1" dirty="0"/>
              <a:t>&lt;/</a:t>
            </a:r>
            <a:r>
              <a:rPr lang="fr-FR" b="1" dirty="0" err="1"/>
              <a:t>nav</a:t>
            </a:r>
            <a:r>
              <a:rPr lang="fr-FR" b="1" dirty="0" smtClean="0"/>
              <a:t>&gt;</a:t>
            </a:r>
            <a:endParaRPr lang="fr-FR" b="1" dirty="0"/>
          </a:p>
        </p:txBody>
      </p:sp>
      <p:sp>
        <p:nvSpPr>
          <p:cNvPr id="6" name="Rectangle 5"/>
          <p:cNvSpPr/>
          <p:nvPr/>
        </p:nvSpPr>
        <p:spPr>
          <a:xfrm>
            <a:off x="2906417" y="1052736"/>
            <a:ext cx="6202087" cy="4739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dirty="0"/>
              <a:t>&lt;</a:t>
            </a:r>
            <a:r>
              <a:rPr lang="fr-FR" dirty="0" err="1"/>
              <a:t>head</a:t>
            </a:r>
            <a:r>
              <a:rPr lang="fr-FR" dirty="0" smtClean="0"/>
              <a:t>&gt;   </a:t>
            </a:r>
            <a:r>
              <a:rPr lang="fr-FR" sz="2000" b="1" dirty="0" smtClean="0">
                <a:solidFill>
                  <a:schemeClr val="tx1"/>
                </a:solidFill>
              </a:rPr>
              <a:t>&lt;</a:t>
            </a:r>
            <a:r>
              <a:rPr lang="fr-FR" sz="2000" b="1" dirty="0">
                <a:solidFill>
                  <a:schemeClr val="tx1"/>
                </a:solidFill>
              </a:rPr>
              <a:t>?</a:t>
            </a:r>
            <a:r>
              <a:rPr lang="fr-FR" sz="2000" b="1" dirty="0" err="1">
                <a:solidFill>
                  <a:schemeClr val="tx1"/>
                </a:solidFill>
              </a:rPr>
              <a:t>php</a:t>
            </a:r>
            <a:r>
              <a:rPr lang="fr-FR" sz="2000" b="1" dirty="0">
                <a:solidFill>
                  <a:schemeClr val="tx1"/>
                </a:solidFill>
              </a:rPr>
              <a:t> </a:t>
            </a:r>
            <a:endParaRPr lang="fr-FR" sz="2000" b="1" dirty="0" smtClean="0">
              <a:solidFill>
                <a:schemeClr val="tx1"/>
              </a:solidFill>
            </a:endParaRPr>
          </a:p>
          <a:p>
            <a:r>
              <a:rPr lang="fr-FR" sz="2000" b="1" dirty="0">
                <a:solidFill>
                  <a:schemeClr val="tx1"/>
                </a:solidFill>
              </a:rPr>
              <a:t> </a:t>
            </a:r>
            <a:r>
              <a:rPr lang="fr-FR" sz="2000" b="1" dirty="0" smtClean="0">
                <a:solidFill>
                  <a:schemeClr val="tx1"/>
                </a:solidFill>
              </a:rPr>
              <a:t>                          </a:t>
            </a:r>
            <a:r>
              <a:rPr lang="fr-FR" sz="2000" b="1" dirty="0" err="1" smtClean="0">
                <a:solidFill>
                  <a:schemeClr val="tx2"/>
                </a:solidFill>
              </a:rPr>
              <a:t>include_once</a:t>
            </a:r>
            <a:r>
              <a:rPr lang="fr-FR" sz="2000" b="1" dirty="0" smtClean="0">
                <a:solidFill>
                  <a:schemeClr val="tx2"/>
                </a:solidFill>
              </a:rPr>
              <a:t> </a:t>
            </a:r>
            <a:r>
              <a:rPr lang="fr-FR" sz="2000" b="1" dirty="0">
                <a:solidFill>
                  <a:schemeClr val="tx2"/>
                </a:solidFill>
              </a:rPr>
              <a:t>"</a:t>
            </a:r>
            <a:r>
              <a:rPr lang="fr-FR" sz="2000" b="1" dirty="0" err="1">
                <a:solidFill>
                  <a:schemeClr val="tx2"/>
                </a:solidFill>
              </a:rPr>
              <a:t>head.html</a:t>
            </a:r>
            <a:r>
              <a:rPr lang="fr-FR" sz="2000" b="1" dirty="0">
                <a:solidFill>
                  <a:schemeClr val="tx2"/>
                </a:solidFill>
              </a:rPr>
              <a:t>"; </a:t>
            </a:r>
            <a:endParaRPr lang="fr-FR" sz="2000" b="1" dirty="0" smtClean="0">
              <a:solidFill>
                <a:schemeClr val="tx2"/>
              </a:solidFill>
            </a:endParaRPr>
          </a:p>
          <a:p>
            <a:r>
              <a:rPr lang="fr-FR" sz="2000" b="1" dirty="0" smtClean="0">
                <a:solidFill>
                  <a:schemeClr val="tx2"/>
                </a:solidFill>
              </a:rPr>
              <a:t>                           </a:t>
            </a:r>
            <a:r>
              <a:rPr lang="fr-FR" sz="2000" b="1" dirty="0" err="1" smtClean="0">
                <a:solidFill>
                  <a:srgbClr val="1F497D"/>
                </a:solidFill>
              </a:rPr>
              <a:t>require</a:t>
            </a:r>
            <a:r>
              <a:rPr lang="fr-FR" sz="2000" b="1" dirty="0" smtClean="0">
                <a:solidFill>
                  <a:schemeClr val="tx2"/>
                </a:solidFill>
              </a:rPr>
              <a:t> </a:t>
            </a:r>
            <a:r>
              <a:rPr lang="fr-FR" sz="2000" b="1" dirty="0">
                <a:solidFill>
                  <a:schemeClr val="tx2"/>
                </a:solidFill>
              </a:rPr>
              <a:t>"</a:t>
            </a:r>
            <a:r>
              <a:rPr lang="fr-FR" sz="2000" b="1" dirty="0" err="1">
                <a:solidFill>
                  <a:schemeClr val="tx2"/>
                </a:solidFill>
              </a:rPr>
              <a:t>mesfonctions.php</a:t>
            </a:r>
            <a:r>
              <a:rPr lang="fr-FR" sz="2000" b="1" dirty="0">
                <a:solidFill>
                  <a:schemeClr val="tx2"/>
                </a:solidFill>
              </a:rPr>
              <a:t>" </a:t>
            </a:r>
            <a:r>
              <a:rPr lang="fr-FR" sz="2000" b="1" dirty="0" smtClean="0">
                <a:solidFill>
                  <a:schemeClr val="tx2"/>
                </a:solidFill>
              </a:rPr>
              <a:t>; </a:t>
            </a:r>
            <a:r>
              <a:rPr lang="fr-FR" sz="2000" b="1" dirty="0">
                <a:solidFill>
                  <a:srgbClr val="000000"/>
                </a:solidFill>
              </a:rPr>
              <a:t>?&gt;</a:t>
            </a:r>
            <a:r>
              <a:rPr lang="fr-FR" sz="2000" b="1" dirty="0" smtClean="0">
                <a:solidFill>
                  <a:schemeClr val="tx2"/>
                </a:solidFill>
              </a:rPr>
              <a:t>   </a:t>
            </a:r>
          </a:p>
          <a:p>
            <a:r>
              <a:rPr lang="fr-FR" dirty="0" smtClean="0"/>
              <a:t>&lt;</a:t>
            </a:r>
            <a:r>
              <a:rPr lang="fr-FR" dirty="0"/>
              <a:t>/</a:t>
            </a:r>
            <a:r>
              <a:rPr lang="fr-FR" dirty="0" err="1"/>
              <a:t>head</a:t>
            </a:r>
            <a:r>
              <a:rPr lang="fr-FR" dirty="0" smtClean="0"/>
              <a:t>&gt; &lt;</a:t>
            </a:r>
            <a:r>
              <a:rPr lang="fr-FR" dirty="0"/>
              <a:t>body</a:t>
            </a:r>
            <a:r>
              <a:rPr lang="fr-FR" dirty="0" smtClean="0"/>
              <a:t>&gt;</a:t>
            </a:r>
          </a:p>
          <a:p>
            <a:endParaRPr lang="fr-FR" dirty="0"/>
          </a:p>
          <a:p>
            <a:r>
              <a:rPr lang="fr-FR" dirty="0" smtClean="0"/>
              <a:t> </a:t>
            </a:r>
            <a:r>
              <a:rPr lang="fr-FR" sz="2000" b="1" dirty="0" smtClean="0">
                <a:solidFill>
                  <a:srgbClr val="1F497D"/>
                </a:solidFill>
              </a:rPr>
              <a:t>  </a:t>
            </a:r>
            <a:r>
              <a:rPr lang="fr-FR" sz="2000" b="1" dirty="0" smtClean="0">
                <a:solidFill>
                  <a:srgbClr val="000000"/>
                </a:solidFill>
              </a:rPr>
              <a:t>&lt;</a:t>
            </a:r>
            <a:r>
              <a:rPr lang="fr-FR" sz="2000" b="1" dirty="0">
                <a:solidFill>
                  <a:srgbClr val="000000"/>
                </a:solidFill>
              </a:rPr>
              <a:t>?</a:t>
            </a:r>
            <a:r>
              <a:rPr lang="fr-FR" sz="2000" b="1" dirty="0" err="1">
                <a:solidFill>
                  <a:srgbClr val="000000"/>
                </a:solidFill>
              </a:rPr>
              <a:t>php</a:t>
            </a:r>
            <a:r>
              <a:rPr lang="fr-FR" sz="2000" b="1" dirty="0">
                <a:solidFill>
                  <a:srgbClr val="000000"/>
                </a:solidFill>
              </a:rPr>
              <a:t> </a:t>
            </a:r>
            <a:r>
              <a:rPr lang="fr-FR" sz="2000" b="1" dirty="0" err="1">
                <a:solidFill>
                  <a:srgbClr val="1F497D"/>
                </a:solidFill>
              </a:rPr>
              <a:t>include_once</a:t>
            </a:r>
            <a:r>
              <a:rPr lang="fr-FR" sz="2000" b="1" dirty="0">
                <a:solidFill>
                  <a:srgbClr val="1F497D"/>
                </a:solidFill>
              </a:rPr>
              <a:t> "</a:t>
            </a:r>
            <a:r>
              <a:rPr lang="fr-FR" sz="2000" b="1" dirty="0" err="1">
                <a:solidFill>
                  <a:srgbClr val="1F497D"/>
                </a:solidFill>
              </a:rPr>
              <a:t>headerNav.html</a:t>
            </a:r>
            <a:r>
              <a:rPr lang="fr-FR" sz="2000" b="1" dirty="0">
                <a:solidFill>
                  <a:srgbClr val="1F497D"/>
                </a:solidFill>
              </a:rPr>
              <a:t>"; </a:t>
            </a:r>
            <a:r>
              <a:rPr lang="fr-FR" sz="2000" b="1" dirty="0" smtClean="0">
                <a:solidFill>
                  <a:srgbClr val="1F497D"/>
                </a:solidFill>
              </a:rPr>
              <a:t>  </a:t>
            </a:r>
            <a:r>
              <a:rPr lang="fr-FR" sz="2000" b="1" dirty="0" smtClean="0">
                <a:solidFill>
                  <a:srgbClr val="000000"/>
                </a:solidFill>
              </a:rPr>
              <a:t>?</a:t>
            </a:r>
            <a:r>
              <a:rPr lang="fr-FR" sz="2000" b="1" dirty="0">
                <a:solidFill>
                  <a:srgbClr val="000000"/>
                </a:solidFill>
              </a:rPr>
              <a:t>&gt;</a:t>
            </a:r>
          </a:p>
          <a:p>
            <a:r>
              <a:rPr lang="fr-FR" dirty="0" smtClean="0"/>
              <a:t>…</a:t>
            </a:r>
            <a:endParaRPr lang="fr-FR" dirty="0"/>
          </a:p>
          <a:p>
            <a:r>
              <a:rPr lang="fr-FR" dirty="0" smtClean="0"/>
              <a:t>   </a:t>
            </a:r>
          </a:p>
          <a:p>
            <a:r>
              <a:rPr lang="fr-FR" sz="2000" b="1" dirty="0"/>
              <a:t> </a:t>
            </a:r>
            <a:r>
              <a:rPr lang="fr-FR" sz="2000" b="1" dirty="0" smtClean="0"/>
              <a:t>  &lt;</a:t>
            </a:r>
            <a:r>
              <a:rPr lang="fr-FR" sz="2000" b="1" dirty="0"/>
              <a:t>?</a:t>
            </a:r>
            <a:r>
              <a:rPr lang="fr-FR" sz="2000" b="1" dirty="0" err="1"/>
              <a:t>php</a:t>
            </a:r>
            <a:r>
              <a:rPr lang="fr-FR" sz="2000" b="1" dirty="0"/>
              <a:t> </a:t>
            </a:r>
          </a:p>
          <a:p>
            <a:r>
              <a:rPr lang="fr-FR" sz="2000" b="1" dirty="0" smtClean="0"/>
              <a:t>           salutation ("cher client") ;    </a:t>
            </a:r>
          </a:p>
          <a:p>
            <a:r>
              <a:rPr lang="fr-FR" sz="2000" b="1" dirty="0" smtClean="0"/>
              <a:t>    ?&gt;</a:t>
            </a:r>
            <a:endParaRPr lang="fr-FR" sz="2000" dirty="0"/>
          </a:p>
          <a:p>
            <a:r>
              <a:rPr lang="fr-FR" dirty="0"/>
              <a:t>&lt;article&gt;</a:t>
            </a:r>
          </a:p>
          <a:p>
            <a:r>
              <a:rPr lang="fr-FR" dirty="0"/>
              <a:t>   &lt;h2&gt; News &lt;/h2&gt;</a:t>
            </a:r>
          </a:p>
          <a:p>
            <a:r>
              <a:rPr lang="fr-FR" dirty="0"/>
              <a:t>   &lt;p&gt; </a:t>
            </a:r>
            <a:r>
              <a:rPr lang="fr-FR" dirty="0" smtClean="0"/>
              <a:t>…  </a:t>
            </a:r>
            <a:r>
              <a:rPr lang="fr-FR" dirty="0"/>
              <a:t>&lt;/p&gt;</a:t>
            </a:r>
          </a:p>
          <a:p>
            <a:r>
              <a:rPr lang="fr-FR" dirty="0"/>
              <a:t>&lt;/article&gt;</a:t>
            </a:r>
          </a:p>
          <a:p>
            <a:r>
              <a:rPr lang="fr-FR" dirty="0" smtClean="0"/>
              <a:t>…</a:t>
            </a:r>
            <a:endParaRPr lang="fr-FR" dirty="0"/>
          </a:p>
        </p:txBody>
      </p:sp>
      <p:cxnSp>
        <p:nvCxnSpPr>
          <p:cNvPr id="9" name="Connecteur en angle 8"/>
          <p:cNvCxnSpPr/>
          <p:nvPr/>
        </p:nvCxnSpPr>
        <p:spPr>
          <a:xfrm rot="10800000" flipV="1">
            <a:off x="1691680" y="2780929"/>
            <a:ext cx="1440160" cy="100811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896544" y="4293096"/>
            <a:ext cx="4139952" cy="24929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36000" tIns="0" rIns="0" bIns="0">
            <a:spAutoFit/>
          </a:bodyPr>
          <a:lstStyle/>
          <a:p>
            <a:r>
              <a:rPr lang="fr-FR" dirty="0"/>
              <a:t>&lt;</a:t>
            </a:r>
            <a:r>
              <a:rPr lang="fr-FR" dirty="0" smtClean="0"/>
              <a:t>?</a:t>
            </a:r>
            <a:r>
              <a:rPr lang="fr-FR" dirty="0" err="1" smtClean="0"/>
              <a:t>php</a:t>
            </a:r>
            <a:r>
              <a:rPr lang="fr-FR" dirty="0" smtClean="0"/>
              <a:t> </a:t>
            </a:r>
            <a:endParaRPr lang="fr-FR" dirty="0"/>
          </a:p>
          <a:p>
            <a:r>
              <a:rPr lang="fr-FR" b="1" dirty="0" smtClean="0"/>
              <a:t>     </a:t>
            </a:r>
            <a:r>
              <a:rPr lang="fr-FR" b="1" dirty="0" err="1" smtClean="0"/>
              <a:t>function</a:t>
            </a:r>
            <a:r>
              <a:rPr lang="fr-FR" b="1" dirty="0" smtClean="0"/>
              <a:t> </a:t>
            </a:r>
            <a:r>
              <a:rPr lang="fr-FR" b="1" dirty="0"/>
              <a:t>salutation ( $nom ) {</a:t>
            </a:r>
          </a:p>
          <a:p>
            <a:r>
              <a:rPr lang="fr-FR" dirty="0"/>
              <a:t>          </a:t>
            </a:r>
            <a:r>
              <a:rPr lang="fr-FR" b="1" dirty="0" err="1"/>
              <a:t>echo</a:t>
            </a:r>
            <a:r>
              <a:rPr lang="fr-FR" dirty="0"/>
              <a:t> "&lt;p class=droite&gt;&lt;b&gt;Bienvenue</a:t>
            </a:r>
            <a:r>
              <a:rPr lang="fr-FR" dirty="0" smtClean="0"/>
              <a:t>,</a:t>
            </a:r>
          </a:p>
          <a:p>
            <a:r>
              <a:rPr lang="fr-FR" dirty="0"/>
              <a:t> </a:t>
            </a:r>
            <a:r>
              <a:rPr lang="fr-FR" dirty="0" smtClean="0"/>
              <a:t>                       </a:t>
            </a:r>
            <a:r>
              <a:rPr lang="fr-FR" dirty="0"/>
              <a:t>$nom ! &lt;/b&gt;&lt;/p&gt;";</a:t>
            </a:r>
          </a:p>
          <a:p>
            <a:r>
              <a:rPr lang="fr-FR" dirty="0"/>
              <a:t>          </a:t>
            </a:r>
            <a:r>
              <a:rPr lang="fr-FR" b="1" dirty="0" err="1"/>
              <a:t>echo</a:t>
            </a:r>
            <a:r>
              <a:rPr lang="fr-FR" dirty="0"/>
              <a:t> "&lt;p class=droite&gt;Aujourd'hui, </a:t>
            </a:r>
            <a:endParaRPr lang="fr-FR" dirty="0" smtClean="0"/>
          </a:p>
          <a:p>
            <a:r>
              <a:rPr lang="fr-FR" dirty="0" smtClean="0"/>
              <a:t>                       nous </a:t>
            </a:r>
            <a:r>
              <a:rPr lang="fr-FR" dirty="0"/>
              <a:t>sommes le " </a:t>
            </a:r>
            <a:endParaRPr lang="fr-FR" dirty="0" smtClean="0"/>
          </a:p>
          <a:p>
            <a:r>
              <a:rPr lang="fr-FR" dirty="0"/>
              <a:t> </a:t>
            </a:r>
            <a:r>
              <a:rPr lang="fr-FR" dirty="0" smtClean="0"/>
              <a:t>                    </a:t>
            </a:r>
            <a:r>
              <a:rPr lang="fr-FR" b="1" dirty="0" smtClean="0"/>
              <a:t> .date('d / m / Y').  </a:t>
            </a:r>
            <a:r>
              <a:rPr lang="fr-FR" dirty="0" smtClean="0"/>
              <a:t>"</a:t>
            </a:r>
            <a:r>
              <a:rPr lang="fr-FR" dirty="0"/>
              <a:t>&lt;/p&gt;" ;</a:t>
            </a:r>
          </a:p>
          <a:p>
            <a:r>
              <a:rPr lang="fr-FR" b="1" dirty="0"/>
              <a:t>    </a:t>
            </a:r>
            <a:r>
              <a:rPr lang="fr-FR" b="1" dirty="0" smtClean="0"/>
              <a:t>}</a:t>
            </a:r>
            <a:endParaRPr lang="fr-FR" b="1" dirty="0"/>
          </a:p>
          <a:p>
            <a:r>
              <a:rPr lang="fr-FR" dirty="0"/>
              <a:t>?&gt;</a:t>
            </a:r>
          </a:p>
        </p:txBody>
      </p:sp>
      <p:cxnSp>
        <p:nvCxnSpPr>
          <p:cNvPr id="27" name="Connecteur droit avec flèche 26"/>
          <p:cNvCxnSpPr/>
          <p:nvPr/>
        </p:nvCxnSpPr>
        <p:spPr>
          <a:xfrm>
            <a:off x="7884368" y="2060848"/>
            <a:ext cx="0" cy="252028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 flipH="1">
            <a:off x="2411760" y="1628800"/>
            <a:ext cx="2088232" cy="7200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1058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PHP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Manuele Kirsch Pinheiro - UP1 / CRI / UFR06 Gestion</a:t>
            </a:r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07504" y="1196752"/>
            <a:ext cx="6696744" cy="55399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0">
            <a:spAutoFit/>
          </a:bodyPr>
          <a:lstStyle/>
          <a:p>
            <a:r>
              <a:rPr lang="fr-FR" dirty="0" smtClean="0"/>
              <a:t>&lt;</a:t>
            </a:r>
            <a:r>
              <a:rPr lang="fr-FR" dirty="0" err="1" smtClean="0"/>
              <a:t>head</a:t>
            </a:r>
            <a:r>
              <a:rPr lang="fr-FR" dirty="0" smtClean="0"/>
              <a:t>&gt; </a:t>
            </a:r>
            <a:r>
              <a:rPr lang="fr-FR" sz="2000" b="1" dirty="0" smtClean="0"/>
              <a:t>… </a:t>
            </a:r>
            <a:endParaRPr lang="fr-FR" sz="2000" b="1" dirty="0"/>
          </a:p>
          <a:p>
            <a:r>
              <a:rPr lang="fr-FR" sz="2000" b="1" dirty="0" smtClean="0"/>
              <a:t>    &lt;</a:t>
            </a:r>
            <a:r>
              <a:rPr lang="fr-FR" sz="2000" b="1" dirty="0" err="1" smtClean="0"/>
              <a:t>title</a:t>
            </a:r>
            <a:r>
              <a:rPr lang="fr-FR" sz="2000" b="1" dirty="0" smtClean="0"/>
              <a:t>&gt;Mon site</a:t>
            </a:r>
            <a:r>
              <a:rPr lang="fr-FR" sz="2000" b="1" dirty="0"/>
              <a:t>&lt;/</a:t>
            </a:r>
            <a:r>
              <a:rPr lang="fr-FR" sz="2000" b="1" dirty="0" err="1"/>
              <a:t>title</a:t>
            </a:r>
            <a:r>
              <a:rPr lang="fr-FR" sz="2000" b="1" dirty="0"/>
              <a:t>&gt;</a:t>
            </a:r>
          </a:p>
          <a:p>
            <a:r>
              <a:rPr lang="fr-FR" sz="2000" b="1" dirty="0"/>
              <a:t>    &lt;</a:t>
            </a:r>
            <a:r>
              <a:rPr lang="fr-FR" sz="2000" b="1" dirty="0" err="1"/>
              <a:t>link</a:t>
            </a:r>
            <a:r>
              <a:rPr lang="fr-FR" sz="2000" b="1" dirty="0"/>
              <a:t> </a:t>
            </a:r>
            <a:r>
              <a:rPr lang="fr-FR" sz="2000" b="1" dirty="0" err="1"/>
              <a:t>rel</a:t>
            </a:r>
            <a:r>
              <a:rPr lang="fr-FR" sz="2000" b="1" dirty="0"/>
              <a:t>="</a:t>
            </a:r>
            <a:r>
              <a:rPr lang="fr-FR" sz="2000" b="1" dirty="0" err="1"/>
              <a:t>stylesheet</a:t>
            </a:r>
            <a:r>
              <a:rPr lang="fr-FR" sz="2000" b="1" dirty="0"/>
              <a:t>" </a:t>
            </a:r>
            <a:r>
              <a:rPr lang="fr-FR" sz="2000" b="1" dirty="0" smtClean="0"/>
              <a:t/>
            </a:r>
            <a:br>
              <a:rPr lang="fr-FR" sz="2000" b="1" dirty="0" smtClean="0"/>
            </a:br>
            <a:r>
              <a:rPr lang="fr-FR" sz="2000" b="1" dirty="0" smtClean="0"/>
              <a:t>              </a:t>
            </a:r>
            <a:r>
              <a:rPr lang="fr-FR" sz="2000" b="1" dirty="0" err="1" smtClean="0"/>
              <a:t>href</a:t>
            </a:r>
            <a:r>
              <a:rPr lang="fr-FR" sz="2000" b="1" dirty="0"/>
              <a:t>="</a:t>
            </a:r>
            <a:r>
              <a:rPr lang="fr-FR" sz="2000" b="1" dirty="0" err="1"/>
              <a:t>css</a:t>
            </a:r>
            <a:r>
              <a:rPr lang="fr-FR" sz="2000" b="1" dirty="0"/>
              <a:t>/</a:t>
            </a:r>
            <a:r>
              <a:rPr lang="fr-FR" sz="2000" b="1" dirty="0" err="1"/>
              <a:t>blocs.css</a:t>
            </a:r>
            <a:r>
              <a:rPr lang="fr-FR" sz="2000" b="1" dirty="0"/>
              <a:t>" /&gt;</a:t>
            </a:r>
          </a:p>
          <a:p>
            <a:r>
              <a:rPr lang="en-US" dirty="0"/>
              <a:t>&lt;/head&gt;</a:t>
            </a:r>
          </a:p>
          <a:p>
            <a:r>
              <a:rPr lang="en-US" dirty="0"/>
              <a:t>&lt;body&gt;</a:t>
            </a:r>
          </a:p>
          <a:p>
            <a:r>
              <a:rPr lang="en-US" sz="2000" b="1" dirty="0"/>
              <a:t>&lt;header&gt; </a:t>
            </a:r>
            <a:r>
              <a:rPr lang="en-US" sz="2000" b="1" dirty="0" smtClean="0"/>
              <a:t> </a:t>
            </a:r>
            <a:r>
              <a:rPr lang="en-US" sz="2000" b="1" dirty="0"/>
              <a:t>&lt;h1&gt;Mon site&lt;/h1</a:t>
            </a:r>
            <a:r>
              <a:rPr lang="en-US" sz="2000" b="1" dirty="0" smtClean="0"/>
              <a:t>&gt; &lt;</a:t>
            </a:r>
            <a:r>
              <a:rPr lang="en-US" sz="2000" b="1" dirty="0"/>
              <a:t>/header&gt;</a:t>
            </a:r>
          </a:p>
          <a:p>
            <a:r>
              <a:rPr lang="en-US" sz="2000" b="1" dirty="0"/>
              <a:t>&lt;</a:t>
            </a:r>
            <a:r>
              <a:rPr lang="en-US" sz="2000" b="1" dirty="0" err="1"/>
              <a:t>nav</a:t>
            </a:r>
            <a:r>
              <a:rPr lang="en-US" sz="2000" b="1" dirty="0"/>
              <a:t>&gt;</a:t>
            </a:r>
          </a:p>
          <a:p>
            <a:r>
              <a:rPr lang="en-US" sz="2000" b="1" dirty="0"/>
              <a:t>&lt;h2&gt;</a:t>
            </a:r>
            <a:r>
              <a:rPr lang="en-US" sz="2000" b="1" dirty="0" err="1"/>
              <a:t>Exemples</a:t>
            </a:r>
            <a:r>
              <a:rPr lang="en-US" sz="2000" b="1" dirty="0"/>
              <a:t> &lt;/h2&gt;</a:t>
            </a:r>
          </a:p>
          <a:p>
            <a:r>
              <a:rPr lang="en-US" sz="2000" b="1" dirty="0"/>
              <a:t>&lt;</a:t>
            </a:r>
            <a:r>
              <a:rPr lang="en-US" sz="2000" b="1" dirty="0" err="1"/>
              <a:t>ul</a:t>
            </a:r>
            <a:r>
              <a:rPr lang="en-US" sz="2000" b="1" dirty="0"/>
              <a:t>&gt;</a:t>
            </a:r>
          </a:p>
          <a:p>
            <a:r>
              <a:rPr lang="en-US" sz="2000" b="1" dirty="0"/>
              <a:t>  &lt;li</a:t>
            </a:r>
            <a:r>
              <a:rPr lang="en-US" sz="2000" b="1" dirty="0" smtClean="0"/>
              <a:t>&gt;…&lt;</a:t>
            </a:r>
            <a:r>
              <a:rPr lang="en-US" sz="2000" b="1" dirty="0"/>
              <a:t>/li&gt;</a:t>
            </a:r>
          </a:p>
          <a:p>
            <a:r>
              <a:rPr lang="en-US" sz="2000" b="1" dirty="0"/>
              <a:t>  </a:t>
            </a:r>
            <a:r>
              <a:rPr lang="en-US" sz="2000" b="1" dirty="0" smtClean="0"/>
              <a:t>…</a:t>
            </a:r>
            <a:endParaRPr lang="en-US" sz="2000" b="1" dirty="0"/>
          </a:p>
          <a:p>
            <a:r>
              <a:rPr lang="en-US" sz="2000" b="1" dirty="0"/>
              <a:t>  &lt;/</a:t>
            </a:r>
            <a:r>
              <a:rPr lang="en-US" sz="2000" b="1" dirty="0" err="1"/>
              <a:t>ul</a:t>
            </a:r>
            <a:r>
              <a:rPr lang="en-US" sz="2000" b="1" dirty="0"/>
              <a:t>&gt;</a:t>
            </a:r>
          </a:p>
          <a:p>
            <a:r>
              <a:rPr lang="en-US" sz="2000" b="1" dirty="0"/>
              <a:t>&lt;/</a:t>
            </a:r>
            <a:r>
              <a:rPr lang="en-US" sz="2000" b="1" dirty="0" err="1"/>
              <a:t>nav</a:t>
            </a:r>
            <a:r>
              <a:rPr lang="en-US" sz="2000" b="1" dirty="0"/>
              <a:t>&gt;</a:t>
            </a:r>
          </a:p>
          <a:p>
            <a:r>
              <a:rPr lang="en-US" dirty="0"/>
              <a:t>&lt;section&gt;</a:t>
            </a:r>
          </a:p>
          <a:p>
            <a:r>
              <a:rPr lang="en-US" sz="2000" b="1" dirty="0"/>
              <a:t>&lt;p class=</a:t>
            </a:r>
            <a:r>
              <a:rPr lang="en-US" sz="2000" b="1" dirty="0" err="1"/>
              <a:t>droite</a:t>
            </a:r>
            <a:r>
              <a:rPr lang="en-US" sz="2000" b="1" dirty="0"/>
              <a:t>&gt;&lt;b&gt;</a:t>
            </a:r>
            <a:r>
              <a:rPr lang="en-US" sz="2000" b="1" dirty="0" err="1"/>
              <a:t>Bienvenue</a:t>
            </a:r>
            <a:r>
              <a:rPr lang="en-US" sz="2000" b="1" dirty="0"/>
              <a:t>, </a:t>
            </a:r>
            <a:r>
              <a:rPr lang="en-US" sz="2000" b="1" dirty="0" err="1"/>
              <a:t>cher</a:t>
            </a:r>
            <a:r>
              <a:rPr lang="en-US" sz="2000" b="1" dirty="0"/>
              <a:t> client ! &lt;/b&gt;&lt;/p&gt;&lt;p class=</a:t>
            </a:r>
            <a:r>
              <a:rPr lang="en-US" sz="2000" b="1" dirty="0" err="1"/>
              <a:t>droite</a:t>
            </a:r>
            <a:r>
              <a:rPr lang="en-US" sz="2000" b="1" dirty="0"/>
              <a:t>&gt;</a:t>
            </a:r>
            <a:r>
              <a:rPr lang="en-US" sz="2000" b="1" dirty="0" err="1"/>
              <a:t>Aujourd'hui</a:t>
            </a:r>
            <a:r>
              <a:rPr lang="en-US" sz="2000" b="1" dirty="0"/>
              <a:t>, nous </a:t>
            </a:r>
            <a:r>
              <a:rPr lang="en-US" sz="2000" b="1" dirty="0" err="1"/>
              <a:t>sommes</a:t>
            </a:r>
            <a:r>
              <a:rPr lang="en-US" sz="2000" b="1" dirty="0"/>
              <a:t> le </a:t>
            </a:r>
            <a:r>
              <a:rPr lang="en-US" sz="2000" b="1" dirty="0" smtClean="0"/>
              <a:t>22/ </a:t>
            </a:r>
            <a:r>
              <a:rPr lang="en-US" sz="2000" b="1" dirty="0"/>
              <a:t>03 / </a:t>
            </a:r>
            <a:r>
              <a:rPr lang="en-US" sz="2000" b="1" dirty="0" smtClean="0"/>
              <a:t>2014 &lt;</a:t>
            </a:r>
            <a:r>
              <a:rPr lang="en-US" sz="2000" b="1" dirty="0"/>
              <a:t>/p</a:t>
            </a:r>
            <a:r>
              <a:rPr lang="en-US" sz="2000" b="1" dirty="0" smtClean="0"/>
              <a:t>&gt;</a:t>
            </a:r>
          </a:p>
          <a:p>
            <a:r>
              <a:rPr lang="en-US" sz="2000" dirty="0" smtClean="0"/>
              <a:t>…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2627784" y="3501008"/>
            <a:ext cx="3688229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sz="2000" b="1" dirty="0" err="1"/>
              <a:t>include_once</a:t>
            </a:r>
            <a:r>
              <a:rPr lang="fr-FR" sz="2000" b="1" dirty="0"/>
              <a:t> "</a:t>
            </a:r>
            <a:r>
              <a:rPr lang="fr-FR" sz="2000" b="1" dirty="0" err="1"/>
              <a:t>headerNav.html</a:t>
            </a:r>
            <a:r>
              <a:rPr lang="fr-FR" sz="2000" b="1" dirty="0"/>
              <a:t>"; </a:t>
            </a:r>
            <a:endParaRPr lang="fr-FR" sz="2000" dirty="0"/>
          </a:p>
        </p:txBody>
      </p:sp>
      <p:sp>
        <p:nvSpPr>
          <p:cNvPr id="8" name="Rectangle 7"/>
          <p:cNvSpPr/>
          <p:nvPr/>
        </p:nvSpPr>
        <p:spPr>
          <a:xfrm>
            <a:off x="2267744" y="4797152"/>
            <a:ext cx="3960440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2000" b="1" dirty="0" err="1" smtClean="0">
                <a:solidFill>
                  <a:srgbClr val="000000"/>
                </a:solidFill>
              </a:rPr>
              <a:t>require</a:t>
            </a:r>
            <a:r>
              <a:rPr lang="fr-FR" sz="2000" b="1" dirty="0" smtClean="0">
                <a:solidFill>
                  <a:srgbClr val="000000"/>
                </a:solidFill>
              </a:rPr>
              <a:t> </a:t>
            </a:r>
            <a:r>
              <a:rPr lang="fr-FR" sz="2000" b="1" dirty="0">
                <a:solidFill>
                  <a:srgbClr val="000000"/>
                </a:solidFill>
              </a:rPr>
              <a:t>"</a:t>
            </a:r>
            <a:r>
              <a:rPr lang="fr-FR" sz="2000" b="1" dirty="0" err="1">
                <a:solidFill>
                  <a:srgbClr val="000000"/>
                </a:solidFill>
              </a:rPr>
              <a:t>mesfonctions.php</a:t>
            </a:r>
            <a:r>
              <a:rPr lang="fr-FR" sz="2000" b="1" dirty="0">
                <a:solidFill>
                  <a:srgbClr val="000000"/>
                </a:solidFill>
              </a:rPr>
              <a:t>" </a:t>
            </a:r>
            <a:r>
              <a:rPr lang="fr-FR" sz="2000" b="1" dirty="0" smtClean="0">
                <a:solidFill>
                  <a:srgbClr val="000000"/>
                </a:solidFill>
              </a:rPr>
              <a:t>;</a:t>
            </a:r>
          </a:p>
          <a:p>
            <a:r>
              <a:rPr lang="fr-FR" sz="2000" b="1" dirty="0" smtClean="0">
                <a:solidFill>
                  <a:srgbClr val="000000"/>
                </a:solidFill>
              </a:rPr>
              <a:t>salutation </a:t>
            </a:r>
            <a:r>
              <a:rPr lang="fr-FR" sz="2000" b="1" dirty="0">
                <a:solidFill>
                  <a:srgbClr val="000000"/>
                </a:solidFill>
              </a:rPr>
              <a:t>("cher client") ;    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467544" y="764704"/>
            <a:ext cx="2980278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000" b="1" dirty="0" err="1" smtClean="0"/>
              <a:t>include</a:t>
            </a:r>
            <a:r>
              <a:rPr lang="fr-FR" sz="2000" b="1" dirty="0" err="1"/>
              <a:t>_</a:t>
            </a:r>
            <a:r>
              <a:rPr lang="fr-FR" sz="2000" b="1" dirty="0" err="1" smtClean="0"/>
              <a:t>once</a:t>
            </a:r>
            <a:r>
              <a:rPr lang="fr-FR" sz="2000" b="1" dirty="0" smtClean="0"/>
              <a:t> "</a:t>
            </a:r>
            <a:r>
              <a:rPr lang="fr-FR" sz="2000" b="1" dirty="0" err="1" smtClean="0"/>
              <a:t>head.html</a:t>
            </a:r>
            <a:r>
              <a:rPr lang="fr-FR" sz="2000" b="1" dirty="0" smtClean="0"/>
              <a:t>"</a:t>
            </a:r>
            <a:endParaRPr lang="fr-FR" sz="2000" b="1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"/>
          <a:srcRect t="10998"/>
          <a:stretch/>
        </p:blipFill>
        <p:spPr>
          <a:xfrm>
            <a:off x="3635896" y="116633"/>
            <a:ext cx="5400600" cy="2856784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676016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PHP : Fonctions avancées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257800"/>
          </a:xfrm>
        </p:spPr>
        <p:txBody>
          <a:bodyPr>
            <a:normAutofit fontScale="85000" lnSpcReduction="20000"/>
          </a:bodyPr>
          <a:lstStyle/>
          <a:p>
            <a:r>
              <a:rPr lang="fr-FR" b="1" dirty="0" err="1" smtClean="0"/>
              <a:t>gettype</a:t>
            </a:r>
            <a:r>
              <a:rPr lang="fr-FR" dirty="0"/>
              <a:t>($var) : retourne le type de la </a:t>
            </a:r>
            <a:r>
              <a:rPr lang="fr-FR" dirty="0" smtClean="0"/>
              <a:t>variable</a:t>
            </a:r>
            <a:endParaRPr lang="fr-FR" dirty="0"/>
          </a:p>
          <a:p>
            <a:endParaRPr lang="fr-FR" dirty="0"/>
          </a:p>
          <a:p>
            <a:r>
              <a:rPr lang="fr-FR" b="1" dirty="0" err="1" smtClean="0"/>
              <a:t>addslashes</a:t>
            </a:r>
            <a:r>
              <a:rPr lang="fr-FR" dirty="0" smtClean="0"/>
              <a:t>() : ajoute </a:t>
            </a:r>
            <a:r>
              <a:rPr lang="fr-FR" dirty="0"/>
              <a:t>des </a:t>
            </a:r>
            <a:r>
              <a:rPr lang="fr-FR" dirty="0" smtClean="0"/>
              <a:t>antislashs devant les caractères spéciaux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$</a:t>
            </a:r>
            <a:r>
              <a:rPr lang="fr-FR" dirty="0" err="1"/>
              <a:t>res</a:t>
            </a:r>
            <a:r>
              <a:rPr lang="fr-FR" dirty="0"/>
              <a:t> = </a:t>
            </a:r>
            <a:r>
              <a:rPr lang="fr-FR" dirty="0" err="1"/>
              <a:t>addslashes</a:t>
            </a:r>
            <a:r>
              <a:rPr lang="fr-FR" dirty="0"/>
              <a:t>("L'a"); </a:t>
            </a:r>
            <a:r>
              <a:rPr lang="fr-FR"/>
              <a:t>// </a:t>
            </a:r>
            <a:r>
              <a:rPr lang="fr-FR" smtClean="0"/>
              <a:t>retourne  L</a:t>
            </a:r>
            <a:r>
              <a:rPr lang="fr-FR" dirty="0"/>
              <a:t>\’a.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b="1" dirty="0" err="1" smtClean="0"/>
              <a:t>strstr</a:t>
            </a:r>
            <a:r>
              <a:rPr lang="fr-FR" dirty="0" smtClean="0"/>
              <a:t>(texte</a:t>
            </a:r>
            <a:r>
              <a:rPr lang="fr-FR" dirty="0"/>
              <a:t>, </a:t>
            </a:r>
            <a:r>
              <a:rPr lang="fr-FR" dirty="0" err="1"/>
              <a:t>chaineAchercher</a:t>
            </a:r>
            <a:r>
              <a:rPr lang="fr-FR" dirty="0"/>
              <a:t>) : </a:t>
            </a:r>
            <a:r>
              <a:rPr lang="fr-FR" dirty="0" smtClean="0"/>
              <a:t>trouve </a:t>
            </a:r>
            <a:r>
              <a:rPr lang="fr-FR" dirty="0"/>
              <a:t>la première occurrence dans une </a:t>
            </a:r>
            <a:r>
              <a:rPr lang="fr-FR" dirty="0" smtClean="0"/>
              <a:t>chaîne</a:t>
            </a: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$email </a:t>
            </a:r>
            <a:r>
              <a:rPr lang="fr-FR" dirty="0"/>
              <a:t>= 'name@example.com';</a:t>
            </a:r>
          </a:p>
          <a:p>
            <a:pPr marL="0" indent="0">
              <a:buNone/>
            </a:pPr>
            <a:r>
              <a:rPr lang="fr-FR" dirty="0"/>
              <a:t>$</a:t>
            </a:r>
            <a:r>
              <a:rPr lang="fr-FR" dirty="0" err="1"/>
              <a:t>domain</a:t>
            </a:r>
            <a:r>
              <a:rPr lang="fr-FR" dirty="0"/>
              <a:t> = </a:t>
            </a:r>
            <a:r>
              <a:rPr lang="fr-FR" dirty="0" err="1"/>
              <a:t>strstr</a:t>
            </a:r>
            <a:r>
              <a:rPr lang="fr-FR" dirty="0"/>
              <a:t>($email</a:t>
            </a:r>
            <a:r>
              <a:rPr lang="fr-FR"/>
              <a:t>, </a:t>
            </a:r>
            <a:r>
              <a:rPr lang="fr-FR" smtClean="0"/>
              <a:t>'@');  </a:t>
            </a:r>
          </a:p>
          <a:p>
            <a:pPr marL="0" indent="0">
              <a:buNone/>
            </a:pPr>
            <a:r>
              <a:rPr lang="fr-FR" smtClean="0"/>
              <a:t>echo $domain; // Affiche : @example.com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34748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PHP : Fonctions avancées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FR" b="1" dirty="0" err="1" smtClean="0"/>
              <a:t>htmlspecialchars</a:t>
            </a:r>
            <a:r>
              <a:rPr lang="fr-FR" b="1" dirty="0" smtClean="0"/>
              <a:t> </a:t>
            </a:r>
            <a:r>
              <a:rPr lang="fr-FR" dirty="0"/>
              <a:t>(chaine, flags) : </a:t>
            </a:r>
            <a:r>
              <a:rPr lang="fr-FR" dirty="0" smtClean="0"/>
              <a:t>Conversion des </a:t>
            </a:r>
            <a:r>
              <a:rPr lang="fr-FR" dirty="0"/>
              <a:t>caractères spéciaux </a:t>
            </a:r>
            <a:r>
              <a:rPr lang="fr-FR" dirty="0" smtClean="0"/>
              <a:t>en entités HTML.</a:t>
            </a:r>
            <a:br>
              <a:rPr lang="fr-FR" dirty="0" smtClean="0"/>
            </a:br>
            <a:r>
              <a:rPr lang="fr-FR" dirty="0" smtClean="0"/>
              <a:t>Remplace </a:t>
            </a:r>
            <a:r>
              <a:rPr lang="fr-FR" dirty="0"/>
              <a:t>par exemple &amp; (ET commercial) en </a:t>
            </a:r>
            <a:r>
              <a:rPr lang="fr-FR" i="1" dirty="0"/>
              <a:t>&amp;</a:t>
            </a:r>
            <a:r>
              <a:rPr lang="fr-FR" i="1" dirty="0" err="1" smtClean="0"/>
              <a:t>amp</a:t>
            </a:r>
            <a:r>
              <a:rPr lang="fr-FR" i="1" dirty="0" smtClean="0"/>
              <a:t>;</a:t>
            </a:r>
            <a:br>
              <a:rPr lang="fr-FR" i="1" dirty="0" smtClean="0"/>
            </a:br>
            <a:r>
              <a:rPr lang="fr-FR" i="1" dirty="0" smtClean="0"/>
              <a:t/>
            </a:r>
            <a:br>
              <a:rPr lang="fr-FR" i="1" dirty="0" smtClean="0"/>
            </a:br>
            <a:r>
              <a:rPr lang="fr-FR" dirty="0" smtClean="0"/>
              <a:t>Un exemple </a:t>
            </a:r>
            <a:r>
              <a:rPr lang="fr-FR" dirty="0"/>
              <a:t>de flag est </a:t>
            </a:r>
            <a:r>
              <a:rPr lang="fr-FR" i="1" dirty="0"/>
              <a:t>ENT_QUOTES </a:t>
            </a:r>
            <a:r>
              <a:rPr lang="fr-FR" dirty="0"/>
              <a:t>qui Convertit les guillemets doubles </a:t>
            </a:r>
            <a:r>
              <a:rPr lang="fr-FR" dirty="0" smtClean="0"/>
              <a:t>et les </a:t>
            </a:r>
            <a:r>
              <a:rPr lang="fr-FR" dirty="0"/>
              <a:t>guillemets simples.</a:t>
            </a:r>
          </a:p>
          <a:p>
            <a:endParaRPr lang="en-US" i="1" dirty="0"/>
          </a:p>
          <a:p>
            <a:pPr marL="0" indent="0">
              <a:buNone/>
            </a:pPr>
            <a:r>
              <a:rPr lang="en-US" dirty="0"/>
              <a:t>$</a:t>
            </a:r>
            <a:r>
              <a:rPr lang="en-US" dirty="0" err="1"/>
              <a:t>str</a:t>
            </a:r>
            <a:r>
              <a:rPr lang="en-US" dirty="0"/>
              <a:t> = "This is some 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/>
              <a:t>b</a:t>
            </a:r>
            <a:r>
              <a:rPr lang="en-US" dirty="0">
                <a:solidFill>
                  <a:srgbClr val="FF0000"/>
                </a:solidFill>
              </a:rPr>
              <a:t>&gt;</a:t>
            </a:r>
            <a:r>
              <a:rPr lang="en-US" dirty="0"/>
              <a:t> bold 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/>
              <a:t>/b</a:t>
            </a:r>
            <a:r>
              <a:rPr lang="en-US" dirty="0">
                <a:solidFill>
                  <a:srgbClr val="FF0000"/>
                </a:solidFill>
              </a:rPr>
              <a:t>&gt;</a:t>
            </a:r>
            <a:r>
              <a:rPr lang="en-US" dirty="0"/>
              <a:t> text.";</a:t>
            </a:r>
          </a:p>
          <a:p>
            <a:pPr marL="0" indent="0">
              <a:buNone/>
            </a:pPr>
            <a:r>
              <a:rPr lang="en-US" dirty="0"/>
              <a:t>echo </a:t>
            </a:r>
            <a:r>
              <a:rPr lang="en-US" dirty="0" err="1"/>
              <a:t>htmlspecialchars</a:t>
            </a:r>
            <a:r>
              <a:rPr lang="en-US" dirty="0"/>
              <a:t>($</a:t>
            </a:r>
            <a:r>
              <a:rPr lang="en-US" dirty="0" err="1"/>
              <a:t>str</a:t>
            </a:r>
            <a:r>
              <a:rPr lang="en-US" dirty="0" smtClean="0"/>
              <a:t>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// </a:t>
            </a:r>
            <a:r>
              <a:rPr lang="en-US" dirty="0" err="1" smtClean="0"/>
              <a:t>affichera</a:t>
            </a:r>
            <a:r>
              <a:rPr lang="en-US" dirty="0" smtClean="0"/>
              <a:t> </a:t>
            </a:r>
            <a:r>
              <a:rPr lang="en-US" dirty="0"/>
              <a:t>: This is some </a:t>
            </a:r>
            <a:r>
              <a:rPr lang="en-US" dirty="0">
                <a:solidFill>
                  <a:srgbClr val="FF0000"/>
                </a:solidFill>
              </a:rPr>
              <a:t>&amp;</a:t>
            </a:r>
            <a:r>
              <a:rPr lang="en-US" dirty="0" err="1">
                <a:solidFill>
                  <a:srgbClr val="FF0000"/>
                </a:solidFill>
              </a:rPr>
              <a:t>lt;</a:t>
            </a:r>
            <a:r>
              <a:rPr lang="en-US" dirty="0" err="1"/>
              <a:t>b</a:t>
            </a:r>
            <a:r>
              <a:rPr lang="en-US" dirty="0" err="1">
                <a:solidFill>
                  <a:srgbClr val="FF0000"/>
                </a:solidFill>
              </a:rPr>
              <a:t>&amp;gt</a:t>
            </a:r>
            <a:r>
              <a:rPr lang="en-US" dirty="0">
                <a:solidFill>
                  <a:srgbClr val="FF0000"/>
                </a:solidFill>
              </a:rPr>
              <a:t>;</a:t>
            </a:r>
            <a:r>
              <a:rPr lang="en-US" dirty="0"/>
              <a:t> bold </a:t>
            </a:r>
            <a:r>
              <a:rPr lang="en-US" dirty="0">
                <a:solidFill>
                  <a:srgbClr val="FF0000"/>
                </a:solidFill>
              </a:rPr>
              <a:t>&amp;</a:t>
            </a:r>
            <a:r>
              <a:rPr lang="en-US" dirty="0" err="1">
                <a:solidFill>
                  <a:srgbClr val="FF0000"/>
                </a:solidFill>
              </a:rPr>
              <a:t>lt</a:t>
            </a:r>
            <a:r>
              <a:rPr lang="en-US" dirty="0">
                <a:solidFill>
                  <a:srgbClr val="FF0000"/>
                </a:solidFill>
              </a:rPr>
              <a:t>;</a:t>
            </a:r>
            <a:r>
              <a:rPr lang="en-US" dirty="0"/>
              <a:t>/</a:t>
            </a:r>
            <a:r>
              <a:rPr lang="en-US" dirty="0" err="1"/>
              <a:t>b</a:t>
            </a:r>
            <a:r>
              <a:rPr lang="en-US" dirty="0" err="1">
                <a:solidFill>
                  <a:srgbClr val="FF0000"/>
                </a:solidFill>
              </a:rPr>
              <a:t>&amp;gt</a:t>
            </a:r>
            <a:r>
              <a:rPr lang="en-US" dirty="0">
                <a:solidFill>
                  <a:srgbClr val="FF0000"/>
                </a:solidFill>
              </a:rPr>
              <a:t>;</a:t>
            </a:r>
            <a:r>
              <a:rPr lang="en-US" dirty="0"/>
              <a:t> text.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85100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fr-FR" dirty="0"/>
              <a:t>PHP : Fonctions avancées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226004" y="1052736"/>
            <a:ext cx="8712968" cy="2548880"/>
          </a:xfrm>
        </p:spPr>
        <p:txBody>
          <a:bodyPr>
            <a:normAutofit/>
          </a:bodyPr>
          <a:lstStyle/>
          <a:p>
            <a:r>
              <a:rPr lang="fr-FR" sz="2800" b="1" dirty="0" err="1" smtClean="0"/>
              <a:t>strip_tags</a:t>
            </a:r>
            <a:r>
              <a:rPr lang="fr-FR" sz="2800" b="1" dirty="0" smtClean="0"/>
              <a:t> </a:t>
            </a:r>
            <a:r>
              <a:rPr lang="fr-FR" sz="2800" dirty="0"/>
              <a:t>(chaine, </a:t>
            </a:r>
            <a:r>
              <a:rPr lang="fr-FR" sz="2800" dirty="0" err="1"/>
              <a:t>allowableTags</a:t>
            </a:r>
            <a:r>
              <a:rPr lang="fr-FR" sz="2800" dirty="0" smtClean="0"/>
              <a:t>) : </a:t>
            </a:r>
            <a:r>
              <a:rPr lang="fr-FR" sz="2800" dirty="0"/>
              <a:t>Supprime les balises HTML et </a:t>
            </a:r>
            <a:r>
              <a:rPr lang="fr-FR" sz="2800" dirty="0" smtClean="0"/>
              <a:t>PHP d'une </a:t>
            </a:r>
            <a:r>
              <a:rPr lang="fr-FR" sz="2800" dirty="0"/>
              <a:t>chaîne. Les commentaires HTML et PHP sont </a:t>
            </a:r>
            <a:r>
              <a:rPr lang="fr-FR" sz="2800" dirty="0" smtClean="0"/>
              <a:t>également supprimés</a:t>
            </a:r>
          </a:p>
          <a:p>
            <a:pPr marL="0" indent="0">
              <a:buNone/>
            </a:pPr>
            <a:r>
              <a:rPr lang="fr-FR" sz="2400" i="1" dirty="0" smtClean="0"/>
              <a:t>Ce </a:t>
            </a:r>
            <a:r>
              <a:rPr lang="fr-FR" sz="2400" i="1" dirty="0"/>
              <a:t>comportement peut être modifié avec le </a:t>
            </a:r>
            <a:r>
              <a:rPr lang="fr-FR" sz="2400" i="1" dirty="0" smtClean="0"/>
              <a:t>paramètre </a:t>
            </a:r>
            <a:r>
              <a:rPr lang="fr-FR" sz="2400" i="1" dirty="0" err="1" smtClean="0"/>
              <a:t>allowableTags</a:t>
            </a:r>
            <a:endParaRPr lang="fr-FR" sz="2400" i="1" dirty="0"/>
          </a:p>
        </p:txBody>
      </p:sp>
      <p:sp>
        <p:nvSpPr>
          <p:cNvPr id="5" name="Rectangle 4"/>
          <p:cNvSpPr/>
          <p:nvPr/>
        </p:nvSpPr>
        <p:spPr>
          <a:xfrm>
            <a:off x="226004" y="2883708"/>
            <a:ext cx="8712968" cy="378565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$text = ‘</a:t>
            </a:r>
          </a:p>
          <a:p>
            <a:r>
              <a:rPr lang="en-US" sz="2400" dirty="0">
                <a:solidFill>
                  <a:srgbClr val="7030A0"/>
                </a:solidFill>
              </a:rPr>
              <a:t>&lt;p&gt;</a:t>
            </a:r>
            <a:r>
              <a:rPr lang="en-US" sz="2400" dirty="0"/>
              <a:t>Paragraph.</a:t>
            </a:r>
            <a:r>
              <a:rPr lang="en-US" sz="2400" dirty="0">
                <a:solidFill>
                  <a:srgbClr val="7030A0"/>
                </a:solidFill>
              </a:rPr>
              <a:t>&lt;/p&gt;</a:t>
            </a:r>
            <a:r>
              <a:rPr lang="en-US" sz="2400" dirty="0">
                <a:solidFill>
                  <a:srgbClr val="FF0000"/>
                </a:solidFill>
              </a:rPr>
              <a:t>&lt;!-- Comment --&gt;</a:t>
            </a:r>
            <a:r>
              <a:rPr lang="en-US" sz="2400" dirty="0">
                <a:solidFill>
                  <a:srgbClr val="7030A0"/>
                </a:solidFill>
              </a:rPr>
              <a:t>&lt;a</a:t>
            </a:r>
            <a:r>
              <a:rPr lang="en-US" sz="2400" dirty="0"/>
              <a:t> </a:t>
            </a:r>
            <a:r>
              <a:rPr lang="en-US" sz="2400" dirty="0" err="1"/>
              <a:t>href</a:t>
            </a:r>
            <a:r>
              <a:rPr lang="en-US" sz="2400" dirty="0"/>
              <a:t>="#fragment"&gt;Other </a:t>
            </a:r>
            <a:r>
              <a:rPr lang="fr-FR" sz="2400" dirty="0" err="1"/>
              <a:t>text</a:t>
            </a:r>
            <a:r>
              <a:rPr lang="fr-FR" sz="2400" dirty="0">
                <a:solidFill>
                  <a:srgbClr val="7030A0"/>
                </a:solidFill>
              </a:rPr>
              <a:t>&lt;/a&gt;</a:t>
            </a:r>
          </a:p>
          <a:p>
            <a:r>
              <a:rPr lang="fr-FR" sz="2400" dirty="0"/>
              <a:t>';</a:t>
            </a:r>
          </a:p>
          <a:p>
            <a:r>
              <a:rPr lang="fr-FR" sz="2400" dirty="0"/>
              <a:t/>
            </a:r>
            <a:br>
              <a:rPr lang="fr-FR" sz="2400" dirty="0"/>
            </a:br>
            <a:r>
              <a:rPr lang="fr-FR" sz="2400" dirty="0"/>
              <a:t>// Autorise </a:t>
            </a:r>
            <a:r>
              <a:rPr lang="fr-FR" sz="2400" dirty="0">
                <a:solidFill>
                  <a:srgbClr val="7030A0"/>
                </a:solidFill>
              </a:rPr>
              <a:t>&lt;p&gt;</a:t>
            </a:r>
            <a:r>
              <a:rPr lang="fr-FR" sz="2400" dirty="0"/>
              <a:t> et </a:t>
            </a:r>
            <a:r>
              <a:rPr lang="fr-FR" sz="2400" dirty="0">
                <a:solidFill>
                  <a:srgbClr val="7030A0"/>
                </a:solidFill>
              </a:rPr>
              <a:t>&lt;a&gt;</a:t>
            </a:r>
          </a:p>
          <a:p>
            <a:pPr lvl="1"/>
            <a:r>
              <a:rPr lang="en-US" sz="2400" dirty="0"/>
              <a:t>echo </a:t>
            </a:r>
            <a:r>
              <a:rPr lang="en-US" sz="2400" dirty="0" err="1"/>
              <a:t>strip_tags</a:t>
            </a:r>
            <a:r>
              <a:rPr lang="en-US" sz="2400" dirty="0"/>
              <a:t>($text, '</a:t>
            </a:r>
            <a:r>
              <a:rPr lang="en-US" sz="2400" dirty="0">
                <a:solidFill>
                  <a:srgbClr val="7030A0"/>
                </a:solidFill>
              </a:rPr>
              <a:t>&lt;p&gt;&lt;a&gt;</a:t>
            </a:r>
            <a:r>
              <a:rPr lang="en-US" sz="2400" dirty="0"/>
              <a:t>');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// </a:t>
            </a:r>
            <a:r>
              <a:rPr lang="en-US" sz="2400" dirty="0" err="1"/>
              <a:t>affichera</a:t>
            </a:r>
            <a:r>
              <a:rPr lang="en-US" sz="2400" dirty="0"/>
              <a:t> :</a:t>
            </a:r>
            <a:br>
              <a:rPr lang="en-US" sz="2400" dirty="0"/>
            </a:br>
            <a:r>
              <a:rPr lang="en-US" sz="2400" dirty="0"/>
              <a:t>// </a:t>
            </a:r>
            <a:r>
              <a:rPr lang="en-US" sz="2400" dirty="0">
                <a:solidFill>
                  <a:srgbClr val="7030A0"/>
                </a:solidFill>
              </a:rPr>
              <a:t>&lt;p&gt;</a:t>
            </a:r>
            <a:r>
              <a:rPr lang="en-US" sz="2400" dirty="0"/>
              <a:t>Paragraph.</a:t>
            </a:r>
            <a:r>
              <a:rPr lang="en-US" sz="2400" dirty="0">
                <a:solidFill>
                  <a:srgbClr val="7030A0"/>
                </a:solidFill>
              </a:rPr>
              <a:t>&lt;/p&gt; &lt;a</a:t>
            </a:r>
            <a:r>
              <a:rPr lang="en-US" sz="2400" dirty="0"/>
              <a:t> </a:t>
            </a:r>
            <a:r>
              <a:rPr lang="en-US" sz="2400" dirty="0" err="1"/>
              <a:t>href</a:t>
            </a:r>
            <a:r>
              <a:rPr lang="en-US" sz="2400" dirty="0"/>
              <a:t>="#fragment"&gt;Other text</a:t>
            </a:r>
            <a:r>
              <a:rPr lang="en-US" sz="2400" dirty="0">
                <a:solidFill>
                  <a:srgbClr val="7030A0"/>
                </a:solidFill>
              </a:rPr>
              <a:t>&lt;/a&gt;</a:t>
            </a:r>
            <a:endParaRPr lang="fr-FR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022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Caractéristiques PHP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Langage </a:t>
            </a:r>
            <a:r>
              <a:rPr lang="fr-FR" dirty="0"/>
              <a:t>faiblement </a:t>
            </a:r>
            <a:r>
              <a:rPr lang="fr-FR" dirty="0" smtClean="0"/>
              <a:t>typé</a:t>
            </a:r>
          </a:p>
          <a:p>
            <a:pPr lvl="1"/>
            <a:r>
              <a:rPr lang="fr-FR" dirty="0" smtClean="0"/>
              <a:t>Beaucoup plus flexible…</a:t>
            </a:r>
          </a:p>
          <a:p>
            <a:pPr lvl="1"/>
            <a:r>
              <a:rPr lang="fr-FR" dirty="0" smtClean="0"/>
              <a:t>…mais possibilité de faire n’importe quoi</a:t>
            </a:r>
            <a:endParaRPr lang="fr-FR" dirty="0"/>
          </a:p>
          <a:p>
            <a:endParaRPr lang="fr-FR" dirty="0" smtClean="0"/>
          </a:p>
          <a:p>
            <a:r>
              <a:rPr lang="fr-FR" dirty="0" smtClean="0"/>
              <a:t>Langage interprété </a:t>
            </a:r>
            <a:r>
              <a:rPr lang="fr-FR" sz="2400" i="1" dirty="0" smtClean="0"/>
              <a:t>// Sur le terminal de Linux </a:t>
            </a:r>
            <a:endParaRPr lang="fr-FR" i="1" dirty="0" smtClean="0"/>
          </a:p>
          <a:p>
            <a:pPr lvl="1"/>
            <a:r>
              <a:rPr lang="fr-FR" dirty="0" smtClean="0"/>
              <a:t>CLI disponible pour scripts </a:t>
            </a:r>
            <a:r>
              <a:rPr lang="fr-FR" dirty="0"/>
              <a:t> </a:t>
            </a:r>
            <a:r>
              <a:rPr lang="fr-FR" sz="2400" i="1" dirty="0" smtClean="0"/>
              <a:t>// Command Line Interface</a:t>
            </a:r>
          </a:p>
          <a:p>
            <a:endParaRPr lang="fr-FR" dirty="0" smtClean="0"/>
          </a:p>
          <a:p>
            <a:r>
              <a:rPr lang="fr-FR" dirty="0" smtClean="0"/>
              <a:t>Usage dans ce cours : extension apache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978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PHP : Fonctions avancées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fr-FR" b="1" dirty="0" err="1" smtClean="0"/>
              <a:t>strlen</a:t>
            </a:r>
            <a:r>
              <a:rPr lang="fr-FR" dirty="0"/>
              <a:t>() : </a:t>
            </a:r>
            <a:r>
              <a:rPr lang="fr-FR" dirty="0" smtClean="0"/>
              <a:t>retourne </a:t>
            </a:r>
            <a:r>
              <a:rPr lang="fr-FR" dirty="0"/>
              <a:t>la longueur de la </a:t>
            </a:r>
            <a:r>
              <a:rPr lang="fr-FR" dirty="0" smtClean="0"/>
              <a:t>chaîne</a:t>
            </a:r>
          </a:p>
          <a:p>
            <a:endParaRPr lang="fr-FR" dirty="0"/>
          </a:p>
          <a:p>
            <a:r>
              <a:rPr lang="fr-FR" b="1" dirty="0" err="1" smtClean="0"/>
              <a:t>strtolower</a:t>
            </a:r>
            <a:r>
              <a:rPr lang="fr-FR" dirty="0"/>
              <a:t>() </a:t>
            </a:r>
            <a:r>
              <a:rPr lang="fr-FR" dirty="0" smtClean="0"/>
              <a:t>: passe </a:t>
            </a:r>
            <a:r>
              <a:rPr lang="fr-FR" dirty="0"/>
              <a:t>tous les caractères </a:t>
            </a:r>
            <a:r>
              <a:rPr lang="fr-FR"/>
              <a:t>en </a:t>
            </a:r>
            <a:r>
              <a:rPr lang="fr-FR" smtClean="0"/>
              <a:t>minuscules</a:t>
            </a:r>
          </a:p>
          <a:p>
            <a:endParaRPr lang="fr-FR" dirty="0"/>
          </a:p>
          <a:p>
            <a:r>
              <a:rPr lang="fr-FR" b="1" dirty="0" err="1" smtClean="0"/>
              <a:t>strtouppe</a:t>
            </a:r>
            <a:r>
              <a:rPr lang="fr-FR" dirty="0" err="1" smtClean="0"/>
              <a:t>r</a:t>
            </a:r>
            <a:r>
              <a:rPr lang="fr-FR" dirty="0"/>
              <a:t>() : passe tous les caractères en </a:t>
            </a:r>
            <a:r>
              <a:rPr lang="fr-FR" dirty="0" smtClean="0"/>
              <a:t>majuscules</a:t>
            </a:r>
            <a:endParaRPr lang="fr-FR" dirty="0"/>
          </a:p>
          <a:p>
            <a:endParaRPr lang="fr-FR" b="1" dirty="0" smtClean="0"/>
          </a:p>
          <a:p>
            <a:r>
              <a:rPr lang="fr-FR" b="1" dirty="0" err="1" smtClean="0"/>
              <a:t>strpos</a:t>
            </a:r>
            <a:r>
              <a:rPr lang="fr-FR" dirty="0" smtClean="0"/>
              <a:t>(texte, chaine</a:t>
            </a:r>
            <a:r>
              <a:rPr lang="fr-FR" dirty="0"/>
              <a:t>) : recherche la position de la première « chaine » </a:t>
            </a:r>
            <a:r>
              <a:rPr lang="fr-FR" dirty="0" smtClean="0"/>
              <a:t>trouvée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73089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PHP : Fonctions avancées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141168"/>
          </a:xfrm>
        </p:spPr>
        <p:txBody>
          <a:bodyPr>
            <a:normAutofit fontScale="85000" lnSpcReduction="20000"/>
          </a:bodyPr>
          <a:lstStyle/>
          <a:p>
            <a:r>
              <a:rPr lang="fr-FR" b="1" dirty="0" err="1" smtClean="0"/>
              <a:t>trim</a:t>
            </a:r>
            <a:r>
              <a:rPr lang="fr-FR" dirty="0" smtClean="0"/>
              <a:t>() </a:t>
            </a:r>
            <a:r>
              <a:rPr lang="fr-FR" dirty="0"/>
              <a:t>: efface les espaces blancs au début et à la fin d’une </a:t>
            </a:r>
            <a:r>
              <a:rPr lang="fr-FR" dirty="0" smtClean="0"/>
              <a:t>chaine</a:t>
            </a:r>
            <a:endParaRPr lang="fr-FR" dirty="0"/>
          </a:p>
          <a:p>
            <a:endParaRPr lang="fr-FR" dirty="0"/>
          </a:p>
          <a:p>
            <a:r>
              <a:rPr lang="fr-FR" b="1" dirty="0" err="1" smtClean="0"/>
              <a:t>ereg</a:t>
            </a:r>
            <a:r>
              <a:rPr lang="fr-FR" dirty="0" smtClean="0"/>
              <a:t>(chaine</a:t>
            </a:r>
            <a:r>
              <a:rPr lang="fr-FR" dirty="0"/>
              <a:t>, texte) : recherche dans texte , les séquences des caractères « </a:t>
            </a:r>
            <a:r>
              <a:rPr lang="fr-FR"/>
              <a:t>chaine </a:t>
            </a:r>
            <a:r>
              <a:rPr lang="fr-FR" smtClean="0"/>
              <a:t>».</a:t>
            </a:r>
          </a:p>
          <a:p>
            <a:pPr marL="0" indent="0">
              <a:buNone/>
            </a:pPr>
            <a:endParaRPr lang="fr-FR" smtClean="0"/>
          </a:p>
          <a:p>
            <a:pPr marL="0" indent="0">
              <a:buNone/>
            </a:pPr>
            <a:r>
              <a:rPr lang="fr-FR" smtClean="0"/>
              <a:t>Retourne </a:t>
            </a:r>
            <a:r>
              <a:rPr lang="fr-FR" dirty="0"/>
              <a:t>la longueur de l'occurrence trouvée si une occurrence a été trouvée dans la chaîne </a:t>
            </a:r>
            <a:r>
              <a:rPr lang="fr-FR" dirty="0" smtClean="0"/>
              <a:t>string,</a:t>
            </a:r>
            <a:br>
              <a:rPr lang="fr-FR" dirty="0" smtClean="0"/>
            </a:br>
            <a:r>
              <a:rPr lang="fr-FR" dirty="0" smtClean="0"/>
              <a:t>FALSE </a:t>
            </a:r>
            <a:r>
              <a:rPr lang="fr-FR" dirty="0"/>
              <a:t>dans le cas contraire ou si une erreur est survenue.</a:t>
            </a:r>
          </a:p>
          <a:p>
            <a:pPr marL="0" indent="0">
              <a:buNone/>
            </a:pP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if ( </a:t>
            </a:r>
            <a:r>
              <a:rPr lang="fr-FR" dirty="0" err="1" smtClean="0"/>
              <a:t>ereg</a:t>
            </a:r>
            <a:r>
              <a:rPr lang="fr-FR" dirty="0"/>
              <a:t>("BCD</a:t>
            </a:r>
            <a:r>
              <a:rPr lang="fr-FR" dirty="0" smtClean="0"/>
              <a:t>", "</a:t>
            </a:r>
            <a:r>
              <a:rPr lang="fr-FR" dirty="0"/>
              <a:t>ABCDEF</a:t>
            </a:r>
            <a:r>
              <a:rPr lang="fr-FR" dirty="0" smtClean="0"/>
              <a:t>") )</a:t>
            </a:r>
            <a:br>
              <a:rPr lang="fr-FR" dirty="0" smtClean="0"/>
            </a:br>
            <a:r>
              <a:rPr lang="fr-FR" dirty="0" smtClean="0"/>
              <a:t>	{ </a:t>
            </a:r>
            <a:r>
              <a:rPr lang="fr-FR" dirty="0" err="1" smtClean="0"/>
              <a:t>echo</a:t>
            </a:r>
            <a:r>
              <a:rPr lang="fr-FR" dirty="0" smtClean="0"/>
              <a:t> </a:t>
            </a:r>
            <a:r>
              <a:rPr lang="fr-FR" dirty="0"/>
              <a:t>"oui</a:t>
            </a:r>
            <a:r>
              <a:rPr lang="fr-FR" dirty="0" smtClean="0"/>
              <a:t>"; }</a:t>
            </a:r>
            <a:br>
              <a:rPr lang="fr-FR" dirty="0" smtClean="0"/>
            </a:br>
            <a:r>
              <a:rPr lang="fr-FR" dirty="0" err="1" smtClean="0"/>
              <a:t>else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	{ </a:t>
            </a:r>
            <a:r>
              <a:rPr lang="fr-FR" dirty="0" err="1" smtClean="0"/>
              <a:t>echo</a:t>
            </a:r>
            <a:r>
              <a:rPr lang="fr-FR" dirty="0" smtClean="0"/>
              <a:t> </a:t>
            </a:r>
            <a:r>
              <a:rPr lang="fr-FR" dirty="0"/>
              <a:t>"non</a:t>
            </a:r>
            <a:r>
              <a:rPr lang="fr-FR" dirty="0" smtClean="0"/>
              <a:t>"; }</a:t>
            </a:r>
            <a:endParaRPr lang="fr-FR" sz="280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29327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PHP : Fonctions avancées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isset</a:t>
            </a:r>
            <a:r>
              <a:rPr lang="fr-FR" dirty="0" smtClean="0"/>
              <a:t>($var1, $var2, …) </a:t>
            </a:r>
            <a:r>
              <a:rPr lang="fr-FR" dirty="0"/>
              <a:t>: </a:t>
            </a:r>
            <a:r>
              <a:rPr lang="nb-NO" dirty="0"/>
              <a:t>Détermine si une </a:t>
            </a:r>
            <a:r>
              <a:rPr lang="nb-NO" dirty="0" smtClean="0"/>
              <a:t>variable </a:t>
            </a:r>
            <a:r>
              <a:rPr lang="fr-FR" dirty="0" smtClean="0"/>
              <a:t>ou </a:t>
            </a:r>
            <a:r>
              <a:rPr lang="fr-FR" dirty="0"/>
              <a:t>plusieurs sont définies et sont différentes </a:t>
            </a:r>
            <a:r>
              <a:rPr lang="fr-FR" dirty="0" smtClean="0"/>
              <a:t>de NULL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b="1" dirty="0" err="1"/>
              <a:t>unset</a:t>
            </a:r>
            <a:r>
              <a:rPr lang="fr-FR" dirty="0"/>
              <a:t>($var1,$var2,…) : Détruit les </a:t>
            </a:r>
            <a:r>
              <a:rPr lang="fr-FR" dirty="0" smtClean="0"/>
              <a:t>variables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b="1" dirty="0" err="1" smtClean="0"/>
              <a:t>empty</a:t>
            </a:r>
            <a:r>
              <a:rPr lang="fr-FR" dirty="0" smtClean="0"/>
              <a:t>($var) : </a:t>
            </a:r>
            <a:r>
              <a:rPr lang="fr-FR" dirty="0"/>
              <a:t>Détermine si une variable </a:t>
            </a:r>
            <a:r>
              <a:rPr lang="fr-FR" dirty="0" smtClean="0"/>
              <a:t>est vide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595766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PHP : Fonctions avancées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24744"/>
          </a:xfrm>
        </p:spPr>
        <p:txBody>
          <a:bodyPr>
            <a:normAutofit/>
          </a:bodyPr>
          <a:lstStyle/>
          <a:p>
            <a:r>
              <a:rPr lang="fr-FR" dirty="0" smtClean="0"/>
              <a:t>Une variable non déclarée et une variable vide ne sont pas pareilles…</a:t>
            </a:r>
            <a:endParaRPr lang="fr-FR" sz="3600" dirty="0"/>
          </a:p>
        </p:txBody>
      </p:sp>
      <p:sp>
        <p:nvSpPr>
          <p:cNvPr id="5" name="Rectangle 4"/>
          <p:cNvSpPr/>
          <p:nvPr/>
        </p:nvSpPr>
        <p:spPr>
          <a:xfrm>
            <a:off x="611560" y="2924944"/>
            <a:ext cx="5904656" cy="34163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1F497D"/>
                </a:solidFill>
              </a:rPr>
              <a:t>&lt;?</a:t>
            </a:r>
            <a:r>
              <a:rPr lang="fr-FR" sz="2400" b="1" dirty="0" err="1">
                <a:solidFill>
                  <a:srgbClr val="1F497D"/>
                </a:solidFill>
              </a:rPr>
              <a:t>php</a:t>
            </a:r>
            <a:endParaRPr lang="fr-FR" sz="2400" b="1" dirty="0">
              <a:solidFill>
                <a:srgbClr val="1F497D"/>
              </a:solidFill>
            </a:endParaRPr>
          </a:p>
          <a:p>
            <a:r>
              <a:rPr lang="fr-FR" sz="2400" b="1" dirty="0" err="1">
                <a:solidFill>
                  <a:srgbClr val="1F497D"/>
                </a:solidFill>
              </a:rPr>
              <a:t>echo</a:t>
            </a:r>
            <a:r>
              <a:rPr lang="fr-FR" sz="2400" b="1" dirty="0">
                <a:solidFill>
                  <a:srgbClr val="1F497D"/>
                </a:solidFill>
              </a:rPr>
              <a:t>(</a:t>
            </a:r>
            <a:r>
              <a:rPr lang="fr-FR" sz="2400" b="1" dirty="0" err="1">
                <a:solidFill>
                  <a:srgbClr val="1F497D"/>
                </a:solidFill>
              </a:rPr>
              <a:t>isset</a:t>
            </a:r>
            <a:r>
              <a:rPr lang="fr-FR" sz="2400" b="1" dirty="0">
                <a:solidFill>
                  <a:srgbClr val="1F497D"/>
                </a:solidFill>
              </a:rPr>
              <a:t>($var) . "-" . </a:t>
            </a:r>
            <a:r>
              <a:rPr lang="fr-FR" sz="2400" b="1" dirty="0" err="1">
                <a:solidFill>
                  <a:srgbClr val="1F497D"/>
                </a:solidFill>
              </a:rPr>
              <a:t>empty</a:t>
            </a:r>
            <a:r>
              <a:rPr lang="fr-FR" sz="2400" b="1" dirty="0">
                <a:solidFill>
                  <a:srgbClr val="1F497D"/>
                </a:solidFill>
              </a:rPr>
              <a:t>($var) . "&lt;</a:t>
            </a:r>
            <a:r>
              <a:rPr lang="fr-FR" sz="2400" b="1" dirty="0" err="1">
                <a:solidFill>
                  <a:srgbClr val="1F497D"/>
                </a:solidFill>
              </a:rPr>
              <a:t>br</a:t>
            </a:r>
            <a:r>
              <a:rPr lang="fr-FR" sz="2400" b="1" dirty="0">
                <a:solidFill>
                  <a:srgbClr val="1F497D"/>
                </a:solidFill>
              </a:rPr>
              <a:t>&gt;");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$var = 42;</a:t>
            </a:r>
          </a:p>
          <a:p>
            <a:r>
              <a:rPr lang="fr-FR" sz="2400" b="1" dirty="0" err="1">
                <a:solidFill>
                  <a:srgbClr val="1F497D"/>
                </a:solidFill>
              </a:rPr>
              <a:t>echo</a:t>
            </a:r>
            <a:r>
              <a:rPr lang="fr-FR" sz="2400" b="1" dirty="0">
                <a:solidFill>
                  <a:srgbClr val="1F497D"/>
                </a:solidFill>
              </a:rPr>
              <a:t>(</a:t>
            </a:r>
            <a:r>
              <a:rPr lang="fr-FR" sz="2400" b="1" dirty="0" err="1">
                <a:solidFill>
                  <a:srgbClr val="1F497D"/>
                </a:solidFill>
              </a:rPr>
              <a:t>isset</a:t>
            </a:r>
            <a:r>
              <a:rPr lang="fr-FR" sz="2400" b="1" dirty="0">
                <a:solidFill>
                  <a:srgbClr val="1F497D"/>
                </a:solidFill>
              </a:rPr>
              <a:t>($var) . "-" . </a:t>
            </a:r>
            <a:r>
              <a:rPr lang="fr-FR" sz="2400" b="1" dirty="0" err="1">
                <a:solidFill>
                  <a:srgbClr val="1F497D"/>
                </a:solidFill>
              </a:rPr>
              <a:t>empty</a:t>
            </a:r>
            <a:r>
              <a:rPr lang="fr-FR" sz="2400" b="1" dirty="0">
                <a:solidFill>
                  <a:srgbClr val="1F497D"/>
                </a:solidFill>
              </a:rPr>
              <a:t>($var) . "&lt;</a:t>
            </a:r>
            <a:r>
              <a:rPr lang="fr-FR" sz="2400" b="1" dirty="0" err="1">
                <a:solidFill>
                  <a:srgbClr val="1F497D"/>
                </a:solidFill>
              </a:rPr>
              <a:t>br</a:t>
            </a:r>
            <a:r>
              <a:rPr lang="fr-FR" sz="2400" b="1" dirty="0">
                <a:solidFill>
                  <a:srgbClr val="1F497D"/>
                </a:solidFill>
              </a:rPr>
              <a:t>&gt;");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$var = "";</a:t>
            </a:r>
          </a:p>
          <a:p>
            <a:r>
              <a:rPr lang="fr-FR" sz="2400" b="1" dirty="0" err="1">
                <a:solidFill>
                  <a:srgbClr val="1F497D"/>
                </a:solidFill>
              </a:rPr>
              <a:t>echo</a:t>
            </a:r>
            <a:r>
              <a:rPr lang="fr-FR" sz="2400" b="1" dirty="0">
                <a:solidFill>
                  <a:srgbClr val="1F497D"/>
                </a:solidFill>
              </a:rPr>
              <a:t>(</a:t>
            </a:r>
            <a:r>
              <a:rPr lang="fr-FR" sz="2400" b="1" dirty="0" err="1">
                <a:solidFill>
                  <a:srgbClr val="1F497D"/>
                </a:solidFill>
              </a:rPr>
              <a:t>isset</a:t>
            </a:r>
            <a:r>
              <a:rPr lang="fr-FR" sz="2400" b="1" dirty="0">
                <a:solidFill>
                  <a:srgbClr val="1F497D"/>
                </a:solidFill>
              </a:rPr>
              <a:t>($var) . "-" . </a:t>
            </a:r>
            <a:r>
              <a:rPr lang="fr-FR" sz="2400" b="1" dirty="0" err="1">
                <a:solidFill>
                  <a:srgbClr val="1F497D"/>
                </a:solidFill>
              </a:rPr>
              <a:t>empty</a:t>
            </a:r>
            <a:r>
              <a:rPr lang="fr-FR" sz="2400" b="1" dirty="0">
                <a:solidFill>
                  <a:srgbClr val="1F497D"/>
                </a:solidFill>
              </a:rPr>
              <a:t>($var) . "&lt;</a:t>
            </a:r>
            <a:r>
              <a:rPr lang="fr-FR" sz="2400" b="1" dirty="0" err="1">
                <a:solidFill>
                  <a:srgbClr val="1F497D"/>
                </a:solidFill>
              </a:rPr>
              <a:t>br</a:t>
            </a:r>
            <a:r>
              <a:rPr lang="fr-FR" sz="2400" b="1" dirty="0">
                <a:solidFill>
                  <a:srgbClr val="1F497D"/>
                </a:solidFill>
              </a:rPr>
              <a:t>&gt;");</a:t>
            </a:r>
          </a:p>
          <a:p>
            <a:r>
              <a:rPr lang="fr-FR" sz="2400" b="1" dirty="0" err="1">
                <a:solidFill>
                  <a:srgbClr val="1F497D"/>
                </a:solidFill>
              </a:rPr>
              <a:t>unset</a:t>
            </a:r>
            <a:r>
              <a:rPr lang="fr-FR" sz="2400" b="1" dirty="0">
                <a:solidFill>
                  <a:srgbClr val="1F497D"/>
                </a:solidFill>
              </a:rPr>
              <a:t>($var);</a:t>
            </a:r>
          </a:p>
          <a:p>
            <a:r>
              <a:rPr lang="fr-FR" sz="2400" b="1" dirty="0" err="1">
                <a:solidFill>
                  <a:srgbClr val="1F497D"/>
                </a:solidFill>
              </a:rPr>
              <a:t>echo</a:t>
            </a:r>
            <a:r>
              <a:rPr lang="fr-FR" sz="2400" b="1" dirty="0">
                <a:solidFill>
                  <a:srgbClr val="1F497D"/>
                </a:solidFill>
              </a:rPr>
              <a:t>(</a:t>
            </a:r>
            <a:r>
              <a:rPr lang="fr-FR" sz="2400" b="1" dirty="0" err="1">
                <a:solidFill>
                  <a:srgbClr val="1F497D"/>
                </a:solidFill>
              </a:rPr>
              <a:t>isset</a:t>
            </a:r>
            <a:r>
              <a:rPr lang="fr-FR" sz="2400" b="1" dirty="0">
                <a:solidFill>
                  <a:srgbClr val="1F497D"/>
                </a:solidFill>
              </a:rPr>
              <a:t>($var) . "-" . </a:t>
            </a:r>
            <a:r>
              <a:rPr lang="fr-FR" sz="2400" b="1" dirty="0" err="1">
                <a:solidFill>
                  <a:srgbClr val="1F497D"/>
                </a:solidFill>
              </a:rPr>
              <a:t>empty</a:t>
            </a:r>
            <a:r>
              <a:rPr lang="fr-FR" sz="2400" b="1" dirty="0">
                <a:solidFill>
                  <a:srgbClr val="1F497D"/>
                </a:solidFill>
              </a:rPr>
              <a:t>($var) . "&lt;</a:t>
            </a:r>
            <a:r>
              <a:rPr lang="fr-FR" sz="2400" b="1" dirty="0" err="1">
                <a:solidFill>
                  <a:srgbClr val="1F497D"/>
                </a:solidFill>
              </a:rPr>
              <a:t>br</a:t>
            </a:r>
            <a:r>
              <a:rPr lang="fr-FR" sz="2400" b="1" dirty="0">
                <a:solidFill>
                  <a:srgbClr val="1F497D"/>
                </a:solidFill>
              </a:rPr>
              <a:t>&gt;");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?&gt;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6876256" y="2996952"/>
            <a:ext cx="17281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FALSE = </a:t>
            </a:r>
            <a:r>
              <a:rPr lang="fr-FR" sz="2800" dirty="0" smtClean="0"/>
              <a:t>0</a:t>
            </a:r>
            <a:endParaRPr lang="fr-FR" sz="2800" dirty="0"/>
          </a:p>
          <a:p>
            <a:r>
              <a:rPr lang="fr-FR" sz="2800" dirty="0"/>
              <a:t>TRUE = </a:t>
            </a:r>
            <a:r>
              <a:rPr lang="fr-FR" sz="2800" dirty="0" smtClean="0"/>
              <a:t>1</a:t>
            </a:r>
            <a:endParaRPr lang="fr-FR" sz="2800" dirty="0"/>
          </a:p>
        </p:txBody>
      </p:sp>
      <p:sp>
        <p:nvSpPr>
          <p:cNvPr id="9" name="ZoneTexte 8"/>
          <p:cNvSpPr txBox="1"/>
          <p:nvPr/>
        </p:nvSpPr>
        <p:spPr>
          <a:xfrm>
            <a:off x="7092280" y="53012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7020272" y="4437112"/>
            <a:ext cx="10081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  -1</a:t>
            </a:r>
            <a:br>
              <a:rPr lang="fr-FR" sz="2800" dirty="0" smtClean="0"/>
            </a:br>
            <a:r>
              <a:rPr lang="fr-FR" sz="2800" dirty="0" smtClean="0"/>
              <a:t>1-</a:t>
            </a:r>
            <a:br>
              <a:rPr lang="fr-FR" sz="2800" dirty="0" smtClean="0"/>
            </a:br>
            <a:r>
              <a:rPr lang="fr-FR" sz="2800" dirty="0" smtClean="0"/>
              <a:t>1-1</a:t>
            </a:r>
            <a:br>
              <a:rPr lang="fr-FR" sz="2800" dirty="0" smtClean="0"/>
            </a:br>
            <a:r>
              <a:rPr lang="fr-FR" sz="2800" dirty="0" smtClean="0"/>
              <a:t>  -1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7562477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PHP : Fonctions avancées</a:t>
            </a:r>
          </a:p>
        </p:txBody>
      </p:sp>
      <p:graphicFrame>
        <p:nvGraphicFramePr>
          <p:cNvPr id="7" name="Espace réservé du contenu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923375"/>
              </p:ext>
            </p:extLst>
          </p:nvPr>
        </p:nvGraphicFramePr>
        <p:xfrm>
          <a:off x="457200" y="1600200"/>
          <a:ext cx="8229369" cy="398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123"/>
                <a:gridCol w="2743123"/>
                <a:gridCol w="2743123"/>
              </a:tblGrid>
              <a:tr h="797808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$Var</a:t>
                      </a:r>
                      <a:endParaRPr lang="fr-FR" sz="2800" dirty="0"/>
                    </a:p>
                  </a:txBody>
                  <a:tcPr marL="85657" marR="85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err="1" smtClean="0"/>
                        <a:t>isset</a:t>
                      </a:r>
                      <a:endParaRPr lang="fr-FR" sz="2800" dirty="0"/>
                    </a:p>
                  </a:txBody>
                  <a:tcPr marL="85657" marR="85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err="1" smtClean="0"/>
                        <a:t>empty</a:t>
                      </a:r>
                      <a:endParaRPr lang="fr-FR" sz="2800" dirty="0"/>
                    </a:p>
                  </a:txBody>
                  <a:tcPr marL="85657" marR="85657" anchor="ctr"/>
                </a:tc>
              </a:tr>
              <a:tr h="797808">
                <a:tc>
                  <a:txBody>
                    <a:bodyPr/>
                    <a:lstStyle/>
                    <a:p>
                      <a:pPr algn="ctr"/>
                      <a:r>
                        <a:rPr lang="fr-FR" sz="2400" i="1" dirty="0" smtClean="0"/>
                        <a:t>($var non déclarée)</a:t>
                      </a:r>
                      <a:endParaRPr lang="fr-FR" sz="2400" i="1" dirty="0"/>
                    </a:p>
                  </a:txBody>
                  <a:tcPr marL="85657" marR="85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(0) FAUX</a:t>
                      </a:r>
                      <a:endParaRPr lang="fr-FR" sz="2800" dirty="0"/>
                    </a:p>
                  </a:txBody>
                  <a:tcPr marL="85657" marR="85657" anchor="ctr"/>
                </a:tc>
                <a:tc>
                  <a:txBody>
                    <a:bodyPr/>
                    <a:lstStyle/>
                    <a:p>
                      <a:pPr marL="342900" indent="-342900" algn="ctr">
                        <a:buAutoNum type="arabicParenBoth"/>
                      </a:pPr>
                      <a:r>
                        <a:rPr lang="fr-FR" sz="2800" dirty="0" smtClean="0"/>
                        <a:t>VRAI</a:t>
                      </a:r>
                      <a:endParaRPr lang="fr-FR" sz="2800" dirty="0"/>
                    </a:p>
                  </a:txBody>
                  <a:tcPr marL="85657" marR="85657" anchor="ctr"/>
                </a:tc>
              </a:tr>
              <a:tr h="797808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42</a:t>
                      </a:r>
                      <a:endParaRPr lang="fr-FR" sz="2800" dirty="0"/>
                    </a:p>
                  </a:txBody>
                  <a:tcPr marL="85657" marR="85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(1) VRAI</a:t>
                      </a:r>
                      <a:endParaRPr lang="fr-FR" sz="2800" dirty="0"/>
                    </a:p>
                  </a:txBody>
                  <a:tcPr marL="85657" marR="85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(0) FAUX</a:t>
                      </a:r>
                      <a:endParaRPr lang="fr-FR" sz="2800" dirty="0"/>
                    </a:p>
                  </a:txBody>
                  <a:tcPr marL="85657" marR="85657" anchor="ctr"/>
                </a:tc>
              </a:tr>
              <a:tr h="797808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«  »</a:t>
                      </a:r>
                      <a:endParaRPr lang="fr-FR" sz="2800" dirty="0"/>
                    </a:p>
                  </a:txBody>
                  <a:tcPr marL="85657" marR="85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(1) VRAI</a:t>
                      </a:r>
                      <a:endParaRPr lang="fr-FR" sz="2800" dirty="0"/>
                    </a:p>
                  </a:txBody>
                  <a:tcPr marL="85657" marR="85657" anchor="ctr"/>
                </a:tc>
                <a:tc>
                  <a:txBody>
                    <a:bodyPr/>
                    <a:lstStyle/>
                    <a:p>
                      <a:pPr marL="342900" indent="-342900" algn="ctr">
                        <a:buAutoNum type="arabicParenBoth"/>
                      </a:pPr>
                      <a:r>
                        <a:rPr lang="fr-FR" sz="2800" dirty="0" smtClean="0"/>
                        <a:t>VRAI</a:t>
                      </a:r>
                      <a:endParaRPr lang="fr-FR" sz="2800" dirty="0"/>
                    </a:p>
                  </a:txBody>
                  <a:tcPr marL="85657" marR="85657" anchor="ctr"/>
                </a:tc>
              </a:tr>
              <a:tr h="797808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(</a:t>
                      </a:r>
                      <a:r>
                        <a:rPr lang="fr-FR" sz="2800" dirty="0" err="1" smtClean="0"/>
                        <a:t>unset</a:t>
                      </a:r>
                      <a:r>
                        <a:rPr lang="fr-FR" sz="2800" dirty="0" smtClean="0"/>
                        <a:t> $var)</a:t>
                      </a:r>
                      <a:endParaRPr lang="fr-FR" sz="2800" dirty="0"/>
                    </a:p>
                  </a:txBody>
                  <a:tcPr marL="85657" marR="85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(0) FAUX</a:t>
                      </a:r>
                      <a:endParaRPr lang="fr-FR" sz="2800" dirty="0"/>
                    </a:p>
                  </a:txBody>
                  <a:tcPr marL="85657" marR="85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(1) VRAI</a:t>
                      </a:r>
                      <a:endParaRPr lang="fr-FR" sz="2800" dirty="0"/>
                    </a:p>
                  </a:txBody>
                  <a:tcPr marL="85657" marR="85657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60168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PHP : Fonctions avancées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2"/>
          </p:nvPr>
        </p:nvSpPr>
        <p:spPr>
          <a:xfrm>
            <a:off x="6120680" y="1268760"/>
            <a:ext cx="3023320" cy="4524315"/>
          </a:xfrm>
        </p:spPr>
        <p:txBody>
          <a:bodyPr>
            <a:normAutofit/>
          </a:bodyPr>
          <a:lstStyle/>
          <a:p>
            <a:endParaRPr lang="fr-FR" dirty="0" smtClean="0"/>
          </a:p>
          <a:p>
            <a:r>
              <a:rPr lang="fr-FR" dirty="0" smtClean="0"/>
              <a:t>Valeur « </a:t>
            </a:r>
            <a:r>
              <a:rPr lang="fr-FR" dirty="0" err="1" smtClean="0"/>
              <a:t>null</a:t>
            </a:r>
            <a:r>
              <a:rPr lang="fr-FR" dirty="0" smtClean="0"/>
              <a:t> » disponible, mais signifie que la variable existe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r>
              <a:rPr lang="fr-FR" dirty="0" err="1" smtClean="0"/>
              <a:t>Null</a:t>
            </a:r>
            <a:r>
              <a:rPr lang="fr-FR" dirty="0" smtClean="0"/>
              <a:t> != </a:t>
            </a:r>
            <a:r>
              <a:rPr lang="fr-FR" dirty="0" err="1" smtClean="0"/>
              <a:t>Empty</a:t>
            </a:r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</p:txBody>
      </p:sp>
      <p:sp>
        <p:nvSpPr>
          <p:cNvPr id="5" name="Rectangle 4"/>
          <p:cNvSpPr/>
          <p:nvPr/>
        </p:nvSpPr>
        <p:spPr>
          <a:xfrm>
            <a:off x="323528" y="1280949"/>
            <a:ext cx="5760640" cy="452431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1F497D"/>
                </a:solidFill>
              </a:rPr>
              <a:t>&lt;?</a:t>
            </a:r>
            <a:r>
              <a:rPr lang="fr-FR" sz="2400" b="1" dirty="0" err="1">
                <a:solidFill>
                  <a:srgbClr val="1F497D"/>
                </a:solidFill>
              </a:rPr>
              <a:t>php</a:t>
            </a:r>
            <a:endParaRPr lang="fr-FR" sz="2400" b="1" dirty="0">
              <a:solidFill>
                <a:srgbClr val="1F497D"/>
              </a:solidFill>
            </a:endParaRPr>
          </a:p>
          <a:p>
            <a:r>
              <a:rPr lang="fr-FR" sz="2400" b="1" dirty="0" err="1">
                <a:solidFill>
                  <a:srgbClr val="1F497D"/>
                </a:solidFill>
              </a:rPr>
              <a:t>echo</a:t>
            </a:r>
            <a:r>
              <a:rPr lang="fr-FR" sz="2400" b="1" dirty="0">
                <a:solidFill>
                  <a:srgbClr val="1F497D"/>
                </a:solidFill>
              </a:rPr>
              <a:t> (</a:t>
            </a:r>
            <a:r>
              <a:rPr lang="fr-FR" sz="2400" b="1" dirty="0" err="1">
                <a:solidFill>
                  <a:srgbClr val="1F497D"/>
                </a:solidFill>
              </a:rPr>
              <a:t>is_null</a:t>
            </a:r>
            <a:r>
              <a:rPr lang="fr-FR" sz="2400" b="1" dirty="0">
                <a:solidFill>
                  <a:srgbClr val="1F497D"/>
                </a:solidFill>
              </a:rPr>
              <a:t>($var) . "-" . </a:t>
            </a:r>
            <a:r>
              <a:rPr lang="fr-FR" sz="2400" b="1" dirty="0" err="1">
                <a:solidFill>
                  <a:srgbClr val="1F497D"/>
                </a:solidFill>
              </a:rPr>
              <a:t>empty</a:t>
            </a:r>
            <a:r>
              <a:rPr lang="fr-FR" sz="2400" b="1" dirty="0">
                <a:solidFill>
                  <a:srgbClr val="1F497D"/>
                </a:solidFill>
              </a:rPr>
              <a:t>($var) . ";;");</a:t>
            </a:r>
            <a:endParaRPr lang="fr-FR" sz="2400" b="1" dirty="0" smtClean="0">
              <a:solidFill>
                <a:srgbClr val="1F497D"/>
              </a:solidFill>
            </a:endParaRPr>
          </a:p>
          <a:p>
            <a:endParaRPr lang="fr-FR" sz="2400" b="1" dirty="0">
              <a:solidFill>
                <a:srgbClr val="1F497D"/>
              </a:solidFill>
            </a:endParaRPr>
          </a:p>
          <a:p>
            <a:r>
              <a:rPr lang="fr-FR" sz="2400" b="1" dirty="0">
                <a:solidFill>
                  <a:srgbClr val="1F497D"/>
                </a:solidFill>
              </a:rPr>
              <a:t>$var=0;</a:t>
            </a:r>
          </a:p>
          <a:p>
            <a:r>
              <a:rPr lang="fr-FR" sz="2400" b="1" dirty="0" err="1">
                <a:solidFill>
                  <a:srgbClr val="1F497D"/>
                </a:solidFill>
              </a:rPr>
              <a:t>echo</a:t>
            </a:r>
            <a:r>
              <a:rPr lang="fr-FR" sz="2400" b="1" dirty="0">
                <a:solidFill>
                  <a:srgbClr val="1F497D"/>
                </a:solidFill>
              </a:rPr>
              <a:t> (</a:t>
            </a:r>
            <a:r>
              <a:rPr lang="fr-FR" sz="2400" b="1" dirty="0" err="1">
                <a:solidFill>
                  <a:srgbClr val="1F497D"/>
                </a:solidFill>
              </a:rPr>
              <a:t>is_null</a:t>
            </a:r>
            <a:r>
              <a:rPr lang="fr-FR" sz="2400" b="1" dirty="0">
                <a:solidFill>
                  <a:srgbClr val="1F497D"/>
                </a:solidFill>
              </a:rPr>
              <a:t>($var) . "-" . </a:t>
            </a:r>
            <a:r>
              <a:rPr lang="fr-FR" sz="2400" b="1" dirty="0" err="1">
                <a:solidFill>
                  <a:srgbClr val="1F497D"/>
                </a:solidFill>
              </a:rPr>
              <a:t>empty</a:t>
            </a:r>
            <a:r>
              <a:rPr lang="fr-FR" sz="2400" b="1" dirty="0">
                <a:solidFill>
                  <a:srgbClr val="1F497D"/>
                </a:solidFill>
              </a:rPr>
              <a:t>($var) . ";;");</a:t>
            </a:r>
          </a:p>
          <a:p>
            <a:endParaRPr lang="fr-FR" sz="2400" b="1" dirty="0" smtClean="0">
              <a:solidFill>
                <a:srgbClr val="1F497D"/>
              </a:solidFill>
            </a:endParaRPr>
          </a:p>
          <a:p>
            <a:r>
              <a:rPr lang="fr-FR" sz="2400" b="1" dirty="0" smtClean="0">
                <a:solidFill>
                  <a:srgbClr val="1F497D"/>
                </a:solidFill>
              </a:rPr>
              <a:t>$</a:t>
            </a:r>
            <a:r>
              <a:rPr lang="fr-FR" sz="2400" b="1" dirty="0">
                <a:solidFill>
                  <a:srgbClr val="1F497D"/>
                </a:solidFill>
              </a:rPr>
              <a:t>var="";</a:t>
            </a:r>
          </a:p>
          <a:p>
            <a:r>
              <a:rPr lang="fr-FR" sz="2400" b="1" dirty="0" err="1" smtClean="0">
                <a:solidFill>
                  <a:srgbClr val="1F497D"/>
                </a:solidFill>
              </a:rPr>
              <a:t>echo</a:t>
            </a:r>
            <a:r>
              <a:rPr lang="fr-FR" sz="2400" b="1" dirty="0" smtClean="0">
                <a:solidFill>
                  <a:srgbClr val="1F497D"/>
                </a:solidFill>
              </a:rPr>
              <a:t> (</a:t>
            </a:r>
            <a:r>
              <a:rPr lang="fr-FR" sz="2400" b="1" dirty="0" err="1" smtClean="0">
                <a:solidFill>
                  <a:srgbClr val="1F497D"/>
                </a:solidFill>
              </a:rPr>
              <a:t>is_null</a:t>
            </a:r>
            <a:r>
              <a:rPr lang="fr-FR" sz="2400" b="1" dirty="0">
                <a:solidFill>
                  <a:srgbClr val="1F497D"/>
                </a:solidFill>
              </a:rPr>
              <a:t>($var</a:t>
            </a:r>
            <a:r>
              <a:rPr lang="fr-FR" sz="2400" b="1" dirty="0" smtClean="0">
                <a:solidFill>
                  <a:srgbClr val="1F497D"/>
                </a:solidFill>
              </a:rPr>
              <a:t>) . "-</a:t>
            </a:r>
            <a:r>
              <a:rPr lang="fr-FR" sz="2400" b="1" dirty="0">
                <a:solidFill>
                  <a:srgbClr val="1F497D"/>
                </a:solidFill>
              </a:rPr>
              <a:t>"</a:t>
            </a:r>
            <a:r>
              <a:rPr lang="fr-FR" sz="2400" b="1" dirty="0" smtClean="0">
                <a:solidFill>
                  <a:srgbClr val="1F497D"/>
                </a:solidFill>
              </a:rPr>
              <a:t> . </a:t>
            </a:r>
            <a:r>
              <a:rPr lang="fr-FR" sz="2400" b="1" dirty="0" err="1">
                <a:solidFill>
                  <a:srgbClr val="1F497D"/>
                </a:solidFill>
              </a:rPr>
              <a:t>empty</a:t>
            </a:r>
            <a:r>
              <a:rPr lang="fr-FR" sz="2400" b="1" dirty="0">
                <a:solidFill>
                  <a:srgbClr val="1F497D"/>
                </a:solidFill>
              </a:rPr>
              <a:t>($var</a:t>
            </a:r>
            <a:r>
              <a:rPr lang="fr-FR" sz="2400" b="1" dirty="0" smtClean="0">
                <a:solidFill>
                  <a:srgbClr val="1F497D"/>
                </a:solidFill>
              </a:rPr>
              <a:t>) . ";;");</a:t>
            </a:r>
            <a:endParaRPr lang="fr-FR" sz="2400" b="1" dirty="0">
              <a:solidFill>
                <a:srgbClr val="1F497D"/>
              </a:solidFill>
            </a:endParaRPr>
          </a:p>
          <a:p>
            <a:endParaRPr lang="fr-FR" sz="2400" b="1" dirty="0" smtClean="0">
              <a:solidFill>
                <a:srgbClr val="1F497D"/>
              </a:solidFill>
            </a:endParaRPr>
          </a:p>
          <a:p>
            <a:r>
              <a:rPr lang="fr-FR" sz="2400" b="1" dirty="0" smtClean="0">
                <a:solidFill>
                  <a:srgbClr val="1F497D"/>
                </a:solidFill>
              </a:rPr>
              <a:t>$</a:t>
            </a:r>
            <a:r>
              <a:rPr lang="fr-FR" sz="2400" b="1" dirty="0">
                <a:solidFill>
                  <a:srgbClr val="1F497D"/>
                </a:solidFill>
              </a:rPr>
              <a:t>var = </a:t>
            </a:r>
            <a:r>
              <a:rPr lang="fr-FR" sz="2400" b="1" dirty="0" err="1">
                <a:solidFill>
                  <a:srgbClr val="1F497D"/>
                </a:solidFill>
              </a:rPr>
              <a:t>null</a:t>
            </a:r>
            <a:r>
              <a:rPr lang="fr-FR" sz="2400" b="1" dirty="0">
                <a:solidFill>
                  <a:srgbClr val="1F497D"/>
                </a:solidFill>
              </a:rPr>
              <a:t>;</a:t>
            </a:r>
          </a:p>
          <a:p>
            <a:r>
              <a:rPr lang="fr-FR" sz="2400" b="1" dirty="0" err="1">
                <a:solidFill>
                  <a:srgbClr val="1F497D"/>
                </a:solidFill>
              </a:rPr>
              <a:t>echo</a:t>
            </a:r>
            <a:r>
              <a:rPr lang="fr-FR" sz="2400" b="1" dirty="0">
                <a:solidFill>
                  <a:srgbClr val="1F497D"/>
                </a:solidFill>
              </a:rPr>
              <a:t> (</a:t>
            </a:r>
            <a:r>
              <a:rPr lang="fr-FR" sz="2400" b="1" dirty="0" err="1">
                <a:solidFill>
                  <a:srgbClr val="1F497D"/>
                </a:solidFill>
              </a:rPr>
              <a:t>is_null</a:t>
            </a:r>
            <a:r>
              <a:rPr lang="fr-FR" sz="2400" b="1" dirty="0">
                <a:solidFill>
                  <a:srgbClr val="1F497D"/>
                </a:solidFill>
              </a:rPr>
              <a:t>($var) . "-" . </a:t>
            </a:r>
            <a:r>
              <a:rPr lang="fr-FR" sz="2400" b="1" dirty="0" err="1">
                <a:solidFill>
                  <a:srgbClr val="1F497D"/>
                </a:solidFill>
              </a:rPr>
              <a:t>empty</a:t>
            </a:r>
            <a:r>
              <a:rPr lang="fr-FR" sz="2400" b="1" dirty="0">
                <a:solidFill>
                  <a:srgbClr val="1F497D"/>
                </a:solidFill>
              </a:rPr>
              <a:t>($var) . ";;");</a:t>
            </a:r>
          </a:p>
          <a:p>
            <a:r>
              <a:rPr lang="fr-FR" sz="2400" b="1" dirty="0" smtClean="0">
                <a:solidFill>
                  <a:srgbClr val="1F497D"/>
                </a:solidFill>
              </a:rPr>
              <a:t>?&gt;</a:t>
            </a:r>
            <a:endParaRPr lang="fr-FR" sz="2400" b="1" dirty="0">
              <a:solidFill>
                <a:srgbClr val="1F497D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0" y="5848816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PHP Notice:  Undefined variable: </a:t>
            </a:r>
            <a:r>
              <a:rPr lang="en-US" sz="2400" i="1" dirty="0" err="1"/>
              <a:t>var</a:t>
            </a:r>
            <a:r>
              <a:rPr lang="en-US" sz="2400" i="1" dirty="0"/>
              <a:t> in Standard input code on line 2</a:t>
            </a:r>
            <a:endParaRPr lang="fr-FR" sz="2400" i="1" dirty="0" smtClean="0"/>
          </a:p>
          <a:p>
            <a:pPr algn="ctr"/>
            <a:r>
              <a:rPr lang="fr-FR" sz="2800" dirty="0" smtClean="0"/>
              <a:t>1-1 ;; -1 ;; -1 ;; 1-1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7456147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PHP : Fonctions avancées</a:t>
            </a:r>
          </a:p>
        </p:txBody>
      </p:sp>
      <p:graphicFrame>
        <p:nvGraphicFramePr>
          <p:cNvPr id="7" name="Espace réservé du contenu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2371560"/>
              </p:ext>
            </p:extLst>
          </p:nvPr>
        </p:nvGraphicFramePr>
        <p:xfrm>
          <a:off x="457200" y="1600200"/>
          <a:ext cx="8229369" cy="398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123"/>
                <a:gridCol w="2743123"/>
                <a:gridCol w="2743123"/>
              </a:tblGrid>
              <a:tr h="797808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$Var</a:t>
                      </a:r>
                      <a:endParaRPr lang="fr-FR" sz="2800" dirty="0"/>
                    </a:p>
                  </a:txBody>
                  <a:tcPr marL="85657" marR="85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err="1" smtClean="0"/>
                        <a:t>is_null</a:t>
                      </a:r>
                      <a:endParaRPr lang="fr-FR" sz="2800" dirty="0"/>
                    </a:p>
                  </a:txBody>
                  <a:tcPr marL="85657" marR="85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err="1" smtClean="0"/>
                        <a:t>empty</a:t>
                      </a:r>
                      <a:endParaRPr lang="fr-FR" sz="2800" dirty="0"/>
                    </a:p>
                  </a:txBody>
                  <a:tcPr marL="85657" marR="85657" anchor="ctr"/>
                </a:tc>
              </a:tr>
              <a:tr h="797808">
                <a:tc>
                  <a:txBody>
                    <a:bodyPr/>
                    <a:lstStyle/>
                    <a:p>
                      <a:pPr algn="ctr"/>
                      <a:r>
                        <a:rPr lang="fr-FR" sz="2400" i="1" dirty="0" smtClean="0"/>
                        <a:t>($var non déclarée)</a:t>
                      </a:r>
                      <a:endParaRPr lang="fr-FR" sz="2400" i="1" dirty="0"/>
                    </a:p>
                  </a:txBody>
                  <a:tcPr marL="85657" marR="85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(1) VRAI*</a:t>
                      </a:r>
                      <a:endParaRPr lang="fr-FR" sz="2800" dirty="0"/>
                    </a:p>
                  </a:txBody>
                  <a:tcPr marL="85657" marR="85657" anchor="ctr"/>
                </a:tc>
                <a:tc>
                  <a:txBody>
                    <a:bodyPr/>
                    <a:lstStyle/>
                    <a:p>
                      <a:pPr marL="342900" indent="-342900" algn="ctr">
                        <a:buAutoNum type="arabicParenBoth"/>
                      </a:pPr>
                      <a:r>
                        <a:rPr lang="fr-FR" sz="2800" dirty="0" smtClean="0"/>
                        <a:t> VRAI</a:t>
                      </a:r>
                      <a:endParaRPr lang="fr-FR" sz="2800" dirty="0"/>
                    </a:p>
                  </a:txBody>
                  <a:tcPr marL="85657" marR="85657" anchor="ctr"/>
                </a:tc>
              </a:tr>
              <a:tr h="797808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0</a:t>
                      </a:r>
                      <a:endParaRPr lang="fr-FR" sz="2800" dirty="0"/>
                    </a:p>
                  </a:txBody>
                  <a:tcPr marL="85657" marR="85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(0) FAUX</a:t>
                      </a:r>
                      <a:endParaRPr lang="fr-FR" sz="2800" dirty="0"/>
                    </a:p>
                  </a:txBody>
                  <a:tcPr marL="85657" marR="85657" anchor="ctr"/>
                </a:tc>
                <a:tc>
                  <a:txBody>
                    <a:bodyPr/>
                    <a:lstStyle/>
                    <a:p>
                      <a:pPr algn="ctr">
                        <a:buAutoNum type="arabicParenBoth"/>
                      </a:pPr>
                      <a:r>
                        <a:rPr lang="fr-FR" sz="2800" baseline="0" dirty="0" smtClean="0"/>
                        <a:t> </a:t>
                      </a:r>
                      <a:r>
                        <a:rPr lang="fr-FR" sz="2800" dirty="0" smtClean="0"/>
                        <a:t>VRAI</a:t>
                      </a:r>
                      <a:endParaRPr lang="fr-FR" sz="2800" dirty="0"/>
                    </a:p>
                  </a:txBody>
                  <a:tcPr marL="85657" marR="85657" anchor="ctr"/>
                </a:tc>
              </a:tr>
              <a:tr h="797808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«  »</a:t>
                      </a:r>
                      <a:endParaRPr lang="fr-FR" sz="2800" dirty="0"/>
                    </a:p>
                  </a:txBody>
                  <a:tcPr marL="85657" marR="85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(0) FAUX</a:t>
                      </a:r>
                      <a:endParaRPr lang="fr-FR" sz="2800" dirty="0"/>
                    </a:p>
                  </a:txBody>
                  <a:tcPr marL="85657" marR="85657" anchor="ctr"/>
                </a:tc>
                <a:tc>
                  <a:txBody>
                    <a:bodyPr/>
                    <a:lstStyle/>
                    <a:p>
                      <a:pPr marL="342900" indent="-342900" algn="ctr">
                        <a:buAutoNum type="arabicParenBoth"/>
                      </a:pPr>
                      <a:r>
                        <a:rPr lang="fr-FR" sz="2800" dirty="0" smtClean="0"/>
                        <a:t> VRAI</a:t>
                      </a:r>
                      <a:endParaRPr lang="fr-FR" sz="2800" dirty="0"/>
                    </a:p>
                  </a:txBody>
                  <a:tcPr marL="85657" marR="85657" anchor="ctr"/>
                </a:tc>
              </a:tr>
              <a:tr h="797808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err="1" smtClean="0"/>
                        <a:t>null</a:t>
                      </a:r>
                      <a:endParaRPr lang="fr-FR" sz="2800" dirty="0"/>
                    </a:p>
                  </a:txBody>
                  <a:tcPr marL="85657" marR="85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(1) VRAI</a:t>
                      </a:r>
                      <a:endParaRPr lang="fr-FR" sz="2800" dirty="0"/>
                    </a:p>
                  </a:txBody>
                  <a:tcPr marL="85657" marR="85657" anchor="ctr"/>
                </a:tc>
                <a:tc>
                  <a:txBody>
                    <a:bodyPr/>
                    <a:lstStyle/>
                    <a:p>
                      <a:pPr marL="0" indent="0" algn="ctr">
                        <a:buAutoNum type="arabicParenBoth"/>
                      </a:pPr>
                      <a:r>
                        <a:rPr lang="fr-FR" sz="2800" baseline="0" dirty="0" smtClean="0"/>
                        <a:t> </a:t>
                      </a:r>
                      <a:r>
                        <a:rPr lang="fr-FR" sz="2800" dirty="0" smtClean="0"/>
                        <a:t>VRAI</a:t>
                      </a:r>
                      <a:endParaRPr lang="fr-FR" sz="2800" dirty="0"/>
                    </a:p>
                  </a:txBody>
                  <a:tcPr marL="85657" marR="85657" anchor="ctr"/>
                </a:tc>
              </a:tr>
            </a:tbl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251520" y="5693186"/>
            <a:ext cx="8640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* : </a:t>
            </a:r>
            <a:r>
              <a:rPr lang="fr-FR" sz="2000" dirty="0" err="1" smtClean="0"/>
              <a:t>is_null</a:t>
            </a:r>
            <a:r>
              <a:rPr lang="fr-FR" sz="2000" dirty="0" smtClean="0"/>
              <a:t>() déclenche une alerte (PHP Notice) si la variable n’a pas été allouée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2682192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PHP : Fonctions avancées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 lnSpcReduction="10000"/>
          </a:bodyPr>
          <a:lstStyle/>
          <a:p>
            <a:r>
              <a:rPr lang="fr-FR" b="1" dirty="0" err="1"/>
              <a:t>array_values</a:t>
            </a:r>
            <a:r>
              <a:rPr lang="fr-FR" dirty="0"/>
              <a:t>(</a:t>
            </a:r>
            <a:r>
              <a:rPr lang="fr-FR" dirty="0" err="1"/>
              <a:t>array</a:t>
            </a:r>
            <a:r>
              <a:rPr lang="fr-FR" dirty="0"/>
              <a:t>) : Retourne toutes les valeurs d'un </a:t>
            </a:r>
            <a:r>
              <a:rPr lang="fr-FR" dirty="0" smtClean="0"/>
              <a:t>tableau</a:t>
            </a:r>
          </a:p>
          <a:p>
            <a:pPr lvl="1"/>
            <a:r>
              <a:rPr lang="fr-FR" dirty="0" smtClean="0"/>
              <a:t>elles-mêmes </a:t>
            </a:r>
            <a:r>
              <a:rPr lang="fr-FR" dirty="0"/>
              <a:t>dans un </a:t>
            </a:r>
            <a:r>
              <a:rPr lang="fr-FR" dirty="0" smtClean="0"/>
              <a:t>tableau</a:t>
            </a:r>
            <a:br>
              <a:rPr lang="fr-FR" dirty="0" smtClean="0"/>
            </a:br>
            <a:r>
              <a:rPr lang="fr-FR" i="1" dirty="0" smtClean="0"/>
              <a:t>(utile </a:t>
            </a:r>
            <a:r>
              <a:rPr lang="fr-FR" i="1" dirty="0"/>
              <a:t>pour </a:t>
            </a:r>
            <a:r>
              <a:rPr lang="fr-FR" i="1" dirty="0" smtClean="0"/>
              <a:t>vider cases </a:t>
            </a:r>
            <a:r>
              <a:rPr lang="fr-FR" i="1" dirty="0"/>
              <a:t>vides)</a:t>
            </a:r>
          </a:p>
          <a:p>
            <a:endParaRPr lang="fr-FR" dirty="0"/>
          </a:p>
          <a:p>
            <a:r>
              <a:rPr lang="fr-FR" b="1" dirty="0" err="1"/>
              <a:t>array_keys</a:t>
            </a:r>
            <a:r>
              <a:rPr lang="fr-FR" dirty="0"/>
              <a:t>(</a:t>
            </a:r>
            <a:r>
              <a:rPr lang="fr-FR" dirty="0" err="1"/>
              <a:t>array</a:t>
            </a:r>
            <a:r>
              <a:rPr lang="fr-FR" dirty="0"/>
              <a:t>, valeur) : Retourne toutes les clés associées à « valeur </a:t>
            </a:r>
            <a:r>
              <a:rPr lang="fr-FR" dirty="0" smtClean="0"/>
              <a:t>»</a:t>
            </a:r>
          </a:p>
          <a:p>
            <a:pPr lvl="1"/>
            <a:r>
              <a:rPr lang="fr-FR" dirty="0" smtClean="0"/>
              <a:t>si </a:t>
            </a:r>
            <a:r>
              <a:rPr lang="fr-FR" dirty="0"/>
              <a:t>valeur n’est pas spécifiée alors retourne toutes les clés du </a:t>
            </a:r>
            <a:r>
              <a:rPr lang="fr-FR" dirty="0" smtClean="0"/>
              <a:t>tableau</a:t>
            </a:r>
            <a:br>
              <a:rPr lang="fr-FR" dirty="0" smtClean="0"/>
            </a:br>
            <a:r>
              <a:rPr lang="fr-FR" i="1" dirty="0" smtClean="0"/>
              <a:t>(utile pour connaitre toutes les clés possibles)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19722922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fr-FR" dirty="0"/>
              <a:t>PHP : Fonctions avancées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51920" y="4149080"/>
            <a:ext cx="5328592" cy="197708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2800" dirty="0"/>
              <a:t>0 - 42 ;; 1 - 42 ;; 2 - 9</a:t>
            </a:r>
            <a:r>
              <a:rPr lang="fr-FR" sz="2800" dirty="0" smtClean="0"/>
              <a:t> </a:t>
            </a:r>
            <a:r>
              <a:rPr lang="fr-FR" sz="2800" dirty="0"/>
              <a:t>;; 5 - 42 ;; 8 - </a:t>
            </a:r>
            <a:r>
              <a:rPr lang="fr-FR" sz="2800" dirty="0" smtClean="0"/>
              <a:t>6</a:t>
            </a:r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sz="2800" dirty="0"/>
              <a:t>0 - 42 ;; 1 - 42 ;; 2 - </a:t>
            </a:r>
            <a:r>
              <a:rPr lang="fr-FR" sz="2800" dirty="0" smtClean="0"/>
              <a:t>9 </a:t>
            </a:r>
            <a:r>
              <a:rPr lang="fr-FR" sz="2800" dirty="0"/>
              <a:t>;; 3 - 42 ;; 4 - 6 </a:t>
            </a:r>
          </a:p>
        </p:txBody>
      </p:sp>
      <p:sp>
        <p:nvSpPr>
          <p:cNvPr id="5" name="Rectangle 4"/>
          <p:cNvSpPr/>
          <p:nvPr/>
        </p:nvSpPr>
        <p:spPr>
          <a:xfrm>
            <a:off x="107504" y="1052736"/>
            <a:ext cx="3744416" cy="563231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1F497D"/>
                </a:solidFill>
              </a:rPr>
              <a:t>&lt;?</a:t>
            </a:r>
            <a:r>
              <a:rPr lang="fr-FR" sz="2400" b="1" dirty="0" err="1">
                <a:solidFill>
                  <a:srgbClr val="1F497D"/>
                </a:solidFill>
              </a:rPr>
              <a:t>php</a:t>
            </a:r>
            <a:endParaRPr lang="fr-FR" sz="2400" b="1" dirty="0">
              <a:solidFill>
                <a:srgbClr val="1F497D"/>
              </a:solidFill>
            </a:endParaRPr>
          </a:p>
          <a:p>
            <a:r>
              <a:rPr lang="fr-FR" sz="2400" b="1" dirty="0" smtClean="0">
                <a:solidFill>
                  <a:srgbClr val="1F497D"/>
                </a:solidFill>
              </a:rPr>
              <a:t>  $</a:t>
            </a:r>
            <a:r>
              <a:rPr lang="fr-FR" sz="2400" b="1" dirty="0">
                <a:solidFill>
                  <a:srgbClr val="1F497D"/>
                </a:solidFill>
              </a:rPr>
              <a:t>tab[0] = 42;</a:t>
            </a:r>
          </a:p>
          <a:p>
            <a:r>
              <a:rPr lang="fr-FR" sz="2400" b="1" dirty="0" smtClean="0">
                <a:solidFill>
                  <a:srgbClr val="1F497D"/>
                </a:solidFill>
              </a:rPr>
              <a:t>  $</a:t>
            </a:r>
            <a:r>
              <a:rPr lang="fr-FR" sz="2400" b="1" dirty="0">
                <a:solidFill>
                  <a:srgbClr val="1F497D"/>
                </a:solidFill>
              </a:rPr>
              <a:t>tab[1] = 42;</a:t>
            </a:r>
          </a:p>
          <a:p>
            <a:r>
              <a:rPr lang="fr-FR" sz="2400" b="1" dirty="0" smtClean="0">
                <a:solidFill>
                  <a:srgbClr val="1F497D"/>
                </a:solidFill>
              </a:rPr>
              <a:t>  $</a:t>
            </a:r>
            <a:r>
              <a:rPr lang="fr-FR" sz="2400" b="1" dirty="0">
                <a:solidFill>
                  <a:srgbClr val="1F497D"/>
                </a:solidFill>
              </a:rPr>
              <a:t>tab[2] = 9</a:t>
            </a:r>
            <a:r>
              <a:rPr lang="fr-FR" sz="2400" b="1" dirty="0" smtClean="0">
                <a:solidFill>
                  <a:srgbClr val="1F497D"/>
                </a:solidFill>
              </a:rPr>
              <a:t>;</a:t>
            </a:r>
            <a:endParaRPr lang="fr-FR" sz="2400" b="1" dirty="0">
              <a:solidFill>
                <a:srgbClr val="1F497D"/>
              </a:solidFill>
            </a:endParaRPr>
          </a:p>
          <a:p>
            <a:r>
              <a:rPr lang="fr-FR" sz="2400" b="1" dirty="0" smtClean="0">
                <a:solidFill>
                  <a:srgbClr val="1F497D"/>
                </a:solidFill>
              </a:rPr>
              <a:t>  $</a:t>
            </a:r>
            <a:r>
              <a:rPr lang="fr-FR" sz="2400" b="1" dirty="0">
                <a:solidFill>
                  <a:srgbClr val="1F497D"/>
                </a:solidFill>
              </a:rPr>
              <a:t>tab[5] = 42;</a:t>
            </a:r>
          </a:p>
          <a:p>
            <a:r>
              <a:rPr lang="fr-FR" sz="2400" b="1" dirty="0" smtClean="0">
                <a:solidFill>
                  <a:srgbClr val="1F497D"/>
                </a:solidFill>
              </a:rPr>
              <a:t>  $</a:t>
            </a:r>
            <a:r>
              <a:rPr lang="fr-FR" sz="2400" b="1" dirty="0">
                <a:solidFill>
                  <a:srgbClr val="1F497D"/>
                </a:solidFill>
              </a:rPr>
              <a:t>tab[8] = 6;</a:t>
            </a:r>
          </a:p>
          <a:p>
            <a:endParaRPr lang="fr-FR" sz="2400" b="1" dirty="0">
              <a:solidFill>
                <a:srgbClr val="1F497D"/>
              </a:solidFill>
            </a:endParaRPr>
          </a:p>
          <a:p>
            <a:r>
              <a:rPr lang="fr-FR" sz="2400" b="1" dirty="0">
                <a:solidFill>
                  <a:srgbClr val="1F497D"/>
                </a:solidFill>
              </a:rPr>
              <a:t>$var1=</a:t>
            </a:r>
            <a:r>
              <a:rPr lang="fr-FR" sz="2400" b="1" dirty="0" err="1">
                <a:solidFill>
                  <a:srgbClr val="FF0000"/>
                </a:solidFill>
              </a:rPr>
              <a:t>array_values</a:t>
            </a:r>
            <a:r>
              <a:rPr lang="fr-FR" sz="2400" b="1" dirty="0">
                <a:solidFill>
                  <a:srgbClr val="1F497D"/>
                </a:solidFill>
              </a:rPr>
              <a:t>($tab);</a:t>
            </a:r>
          </a:p>
          <a:p>
            <a:r>
              <a:rPr lang="fr-FR" sz="2400" b="1" dirty="0" err="1">
                <a:solidFill>
                  <a:srgbClr val="1F497D"/>
                </a:solidFill>
              </a:rPr>
              <a:t>foreach</a:t>
            </a:r>
            <a:r>
              <a:rPr lang="fr-FR" sz="2400" b="1" dirty="0">
                <a:solidFill>
                  <a:srgbClr val="1F497D"/>
                </a:solidFill>
              </a:rPr>
              <a:t>($tab as $id =&gt; $val)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{ </a:t>
            </a:r>
            <a:r>
              <a:rPr lang="fr-FR" sz="2400" b="1" dirty="0" err="1">
                <a:solidFill>
                  <a:srgbClr val="1F497D"/>
                </a:solidFill>
              </a:rPr>
              <a:t>echo</a:t>
            </a:r>
            <a:r>
              <a:rPr lang="fr-FR" sz="2400" b="1" dirty="0">
                <a:solidFill>
                  <a:srgbClr val="1F497D"/>
                </a:solidFill>
              </a:rPr>
              <a:t> "$id - $val ;; "; }</a:t>
            </a:r>
          </a:p>
          <a:p>
            <a:r>
              <a:rPr lang="fr-FR" sz="2400" b="1" dirty="0" err="1">
                <a:solidFill>
                  <a:srgbClr val="1F497D"/>
                </a:solidFill>
              </a:rPr>
              <a:t>echo</a:t>
            </a:r>
            <a:r>
              <a:rPr lang="fr-FR" sz="2400" b="1" dirty="0">
                <a:solidFill>
                  <a:srgbClr val="1F497D"/>
                </a:solidFill>
              </a:rPr>
              <a:t> "&lt;</a:t>
            </a:r>
            <a:r>
              <a:rPr lang="fr-FR" sz="2400" b="1" dirty="0" err="1">
                <a:solidFill>
                  <a:srgbClr val="1F497D"/>
                </a:solidFill>
              </a:rPr>
              <a:t>br</a:t>
            </a:r>
            <a:r>
              <a:rPr lang="fr-FR" sz="2400" b="1" dirty="0">
                <a:solidFill>
                  <a:srgbClr val="1F497D"/>
                </a:solidFill>
              </a:rPr>
              <a:t>&gt;";</a:t>
            </a:r>
          </a:p>
          <a:p>
            <a:r>
              <a:rPr lang="fr-FR" sz="2400" b="1" dirty="0" err="1">
                <a:solidFill>
                  <a:srgbClr val="1F497D"/>
                </a:solidFill>
              </a:rPr>
              <a:t>foreach</a:t>
            </a:r>
            <a:r>
              <a:rPr lang="fr-FR" sz="2400" b="1" dirty="0">
                <a:solidFill>
                  <a:srgbClr val="1F497D"/>
                </a:solidFill>
              </a:rPr>
              <a:t>($var1 as $id =&gt; $val)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{ </a:t>
            </a:r>
            <a:r>
              <a:rPr lang="fr-FR" sz="2400" b="1" dirty="0" err="1">
                <a:solidFill>
                  <a:srgbClr val="1F497D"/>
                </a:solidFill>
              </a:rPr>
              <a:t>echo</a:t>
            </a:r>
            <a:r>
              <a:rPr lang="fr-FR" sz="2400" b="1" dirty="0">
                <a:solidFill>
                  <a:srgbClr val="1F497D"/>
                </a:solidFill>
              </a:rPr>
              <a:t> "$id - $val ;; "; }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?&gt;</a:t>
            </a: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3923928" y="1451917"/>
            <a:ext cx="5328592" cy="21931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b="1" dirty="0" err="1"/>
              <a:t>array_values</a:t>
            </a:r>
            <a:r>
              <a:rPr lang="fr-FR" sz="2800" dirty="0"/>
              <a:t>(</a:t>
            </a:r>
            <a:r>
              <a:rPr lang="fr-FR" sz="2800" dirty="0" err="1"/>
              <a:t>array</a:t>
            </a:r>
            <a:r>
              <a:rPr lang="fr-FR" sz="2800" dirty="0"/>
              <a:t>) : Retourne toutes les valeurs d'un </a:t>
            </a:r>
            <a:r>
              <a:rPr lang="fr-FR" sz="2800" dirty="0" smtClean="0"/>
              <a:t>tableau</a:t>
            </a:r>
          </a:p>
          <a:p>
            <a:pPr lvl="1"/>
            <a:r>
              <a:rPr lang="fr-FR" sz="2400" dirty="0" smtClean="0"/>
              <a:t>Elles-mêmes </a:t>
            </a:r>
            <a:r>
              <a:rPr lang="fr-FR" sz="2400" dirty="0"/>
              <a:t>dans un </a:t>
            </a:r>
            <a:r>
              <a:rPr lang="fr-FR" sz="2400" dirty="0" smtClean="0"/>
              <a:t>tableau</a:t>
            </a:r>
            <a:endParaRPr lang="fr-FR" sz="2400" i="1" dirty="0"/>
          </a:p>
        </p:txBody>
      </p:sp>
    </p:spTree>
    <p:extLst>
      <p:ext uri="{BB962C8B-B14F-4D97-AF65-F5344CB8AC3E}">
        <p14:creationId xmlns:p14="http://schemas.microsoft.com/office/powerpoint/2010/main" val="42910037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PHP : Fonctions avancées</a:t>
            </a:r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4536504" y="1600200"/>
            <a:ext cx="4427984" cy="4853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fr-FR" sz="2800" dirty="0" err="1" smtClean="0"/>
              <a:t>Prenom</a:t>
            </a:r>
            <a:r>
              <a:rPr lang="fr-FR" sz="2800" dirty="0" smtClean="0"/>
              <a:t> - Jean ;;</a:t>
            </a:r>
            <a:br>
              <a:rPr lang="fr-FR" sz="2800" dirty="0" smtClean="0"/>
            </a:br>
            <a:r>
              <a:rPr lang="fr-FR" sz="2800" dirty="0" smtClean="0"/>
              <a:t>Nom - Martin ;;</a:t>
            </a:r>
            <a:br>
              <a:rPr lang="fr-FR" sz="2800" dirty="0" smtClean="0"/>
            </a:br>
            <a:r>
              <a:rPr lang="fr-FR" sz="2800" dirty="0" smtClean="0"/>
              <a:t>Prenom2 - Olivier ;;</a:t>
            </a:r>
            <a:br>
              <a:rPr lang="fr-FR" sz="2800" dirty="0" smtClean="0"/>
            </a:br>
            <a:r>
              <a:rPr lang="fr-FR" sz="2800" dirty="0" smtClean="0"/>
              <a:t>Prenom3 - Jean</a:t>
            </a:r>
          </a:p>
          <a:p>
            <a:pPr marL="0" indent="0" algn="ctr">
              <a:buFont typeface="Arial" pitchFamily="34" charset="0"/>
              <a:buNone/>
            </a:pPr>
            <a:endParaRPr lang="fr-FR" sz="2800" dirty="0" smtClean="0"/>
          </a:p>
          <a:p>
            <a:pPr marL="0" indent="0" algn="ctr">
              <a:buFont typeface="Arial" pitchFamily="34" charset="0"/>
              <a:buNone/>
            </a:pPr>
            <a:endParaRPr lang="fr-FR" sz="2800" dirty="0" smtClean="0"/>
          </a:p>
          <a:p>
            <a:pPr marL="0" indent="0" algn="ctr">
              <a:buFont typeface="Arial" pitchFamily="34" charset="0"/>
              <a:buNone/>
            </a:pPr>
            <a:r>
              <a:rPr lang="fr-FR" sz="2800" dirty="0" smtClean="0"/>
              <a:t>0 - Jean ;;</a:t>
            </a:r>
            <a:br>
              <a:rPr lang="fr-FR" sz="2800" dirty="0" smtClean="0"/>
            </a:br>
            <a:r>
              <a:rPr lang="fr-FR" sz="2800" dirty="0" smtClean="0"/>
              <a:t>1 - Martin ;;</a:t>
            </a:r>
            <a:br>
              <a:rPr lang="fr-FR" sz="2800" dirty="0" smtClean="0"/>
            </a:br>
            <a:r>
              <a:rPr lang="fr-FR" sz="2800" dirty="0" smtClean="0"/>
              <a:t>2 - Olivier ;;</a:t>
            </a:r>
            <a:br>
              <a:rPr lang="fr-FR" sz="2800" dirty="0" smtClean="0"/>
            </a:br>
            <a:r>
              <a:rPr lang="fr-FR" sz="2800" dirty="0" smtClean="0"/>
              <a:t>3 - Jean</a:t>
            </a:r>
            <a:endParaRPr lang="fr-FR" sz="2800" dirty="0"/>
          </a:p>
        </p:txBody>
      </p:sp>
      <p:sp>
        <p:nvSpPr>
          <p:cNvPr id="11" name="Rectangle 10"/>
          <p:cNvSpPr/>
          <p:nvPr/>
        </p:nvSpPr>
        <p:spPr>
          <a:xfrm>
            <a:off x="107504" y="1412776"/>
            <a:ext cx="4320480" cy="526297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1F497D"/>
                </a:solidFill>
              </a:rPr>
              <a:t>&lt;?</a:t>
            </a:r>
            <a:r>
              <a:rPr lang="fr-FR" sz="2400" b="1" dirty="0" err="1">
                <a:solidFill>
                  <a:srgbClr val="1F497D"/>
                </a:solidFill>
              </a:rPr>
              <a:t>php</a:t>
            </a:r>
            <a:endParaRPr lang="fr-FR" sz="2400" b="1" dirty="0">
              <a:solidFill>
                <a:srgbClr val="1F497D"/>
              </a:solidFill>
            </a:endParaRPr>
          </a:p>
          <a:p>
            <a:r>
              <a:rPr lang="fr-FR" sz="2400" b="1" dirty="0">
                <a:solidFill>
                  <a:srgbClr val="1F497D"/>
                </a:solidFill>
              </a:rPr>
              <a:t>  $tab["</a:t>
            </a:r>
            <a:r>
              <a:rPr lang="fr-FR" sz="2400" b="1" dirty="0" err="1">
                <a:solidFill>
                  <a:srgbClr val="1F497D"/>
                </a:solidFill>
              </a:rPr>
              <a:t>Prenom</a:t>
            </a:r>
            <a:r>
              <a:rPr lang="fr-FR" sz="2400" b="1" dirty="0">
                <a:solidFill>
                  <a:srgbClr val="1F497D"/>
                </a:solidFill>
              </a:rPr>
              <a:t>"] = "Jean";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  $tab["Nom"] = "Dupont";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  $tab["Prenom2"] = "Olivier";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  $tab["Prenom3"] = "Jean";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 </a:t>
            </a:r>
            <a:r>
              <a:rPr lang="fr-FR" sz="2400" b="1" dirty="0" smtClean="0">
                <a:solidFill>
                  <a:srgbClr val="1F497D"/>
                </a:solidFill>
              </a:rPr>
              <a:t> $</a:t>
            </a:r>
            <a:r>
              <a:rPr lang="fr-FR" sz="2400" b="1" dirty="0">
                <a:solidFill>
                  <a:srgbClr val="1F497D"/>
                </a:solidFill>
              </a:rPr>
              <a:t>tab["Nom"] = "Martin";</a:t>
            </a:r>
          </a:p>
          <a:p>
            <a:endParaRPr lang="fr-FR" sz="2400" b="1" dirty="0">
              <a:solidFill>
                <a:srgbClr val="1F497D"/>
              </a:solidFill>
            </a:endParaRPr>
          </a:p>
          <a:p>
            <a:r>
              <a:rPr lang="fr-FR" sz="2400" b="1" dirty="0">
                <a:solidFill>
                  <a:srgbClr val="1F497D"/>
                </a:solidFill>
              </a:rPr>
              <a:t>$</a:t>
            </a:r>
            <a:r>
              <a:rPr lang="fr-FR" sz="2400" b="1" dirty="0" smtClean="0">
                <a:solidFill>
                  <a:srgbClr val="1F497D"/>
                </a:solidFill>
              </a:rPr>
              <a:t>var1=</a:t>
            </a:r>
            <a:r>
              <a:rPr lang="fr-FR" sz="2400" b="1" dirty="0" err="1" smtClean="0">
                <a:solidFill>
                  <a:srgbClr val="FF0000"/>
                </a:solidFill>
              </a:rPr>
              <a:t>array_values</a:t>
            </a:r>
            <a:r>
              <a:rPr lang="fr-FR" sz="2400" b="1" dirty="0" smtClean="0">
                <a:solidFill>
                  <a:srgbClr val="1F497D"/>
                </a:solidFill>
              </a:rPr>
              <a:t>($tab);</a:t>
            </a:r>
            <a:endParaRPr lang="fr-FR" sz="2400" b="1" dirty="0">
              <a:solidFill>
                <a:srgbClr val="1F497D"/>
              </a:solidFill>
            </a:endParaRPr>
          </a:p>
          <a:p>
            <a:r>
              <a:rPr lang="fr-FR" sz="2400" b="1" dirty="0" err="1">
                <a:solidFill>
                  <a:srgbClr val="1F497D"/>
                </a:solidFill>
              </a:rPr>
              <a:t>foreach</a:t>
            </a:r>
            <a:r>
              <a:rPr lang="fr-FR" sz="2400" b="1" dirty="0">
                <a:solidFill>
                  <a:srgbClr val="1F497D"/>
                </a:solidFill>
              </a:rPr>
              <a:t>($tab as $id =&gt; $val)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{ </a:t>
            </a:r>
            <a:r>
              <a:rPr lang="fr-FR" sz="2400" b="1" dirty="0" err="1">
                <a:solidFill>
                  <a:srgbClr val="1F497D"/>
                </a:solidFill>
              </a:rPr>
              <a:t>echo</a:t>
            </a:r>
            <a:r>
              <a:rPr lang="fr-FR" sz="2400" b="1" dirty="0">
                <a:solidFill>
                  <a:srgbClr val="1F497D"/>
                </a:solidFill>
              </a:rPr>
              <a:t> "$id - $val ;; "; }</a:t>
            </a:r>
          </a:p>
          <a:p>
            <a:r>
              <a:rPr lang="fr-FR" sz="2400" b="1" dirty="0" err="1">
                <a:solidFill>
                  <a:srgbClr val="1F497D"/>
                </a:solidFill>
              </a:rPr>
              <a:t>echo</a:t>
            </a:r>
            <a:r>
              <a:rPr lang="fr-FR" sz="2400" b="1" dirty="0">
                <a:solidFill>
                  <a:srgbClr val="1F497D"/>
                </a:solidFill>
              </a:rPr>
              <a:t> "&lt;</a:t>
            </a:r>
            <a:r>
              <a:rPr lang="fr-FR" sz="2400" b="1" dirty="0" err="1">
                <a:solidFill>
                  <a:srgbClr val="1F497D"/>
                </a:solidFill>
              </a:rPr>
              <a:t>br</a:t>
            </a:r>
            <a:r>
              <a:rPr lang="fr-FR" sz="2400" b="1" dirty="0">
                <a:solidFill>
                  <a:srgbClr val="1F497D"/>
                </a:solidFill>
              </a:rPr>
              <a:t>&gt;";</a:t>
            </a:r>
          </a:p>
          <a:p>
            <a:r>
              <a:rPr lang="fr-FR" sz="2400" b="1" dirty="0" err="1">
                <a:solidFill>
                  <a:srgbClr val="1F497D"/>
                </a:solidFill>
              </a:rPr>
              <a:t>foreach</a:t>
            </a:r>
            <a:r>
              <a:rPr lang="fr-FR" sz="2400" b="1" dirty="0">
                <a:solidFill>
                  <a:srgbClr val="1F497D"/>
                </a:solidFill>
              </a:rPr>
              <a:t>($var1 as $id =&gt; $val)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{ </a:t>
            </a:r>
            <a:r>
              <a:rPr lang="fr-FR" sz="2400" b="1" dirty="0" err="1">
                <a:solidFill>
                  <a:srgbClr val="1F497D"/>
                </a:solidFill>
              </a:rPr>
              <a:t>echo</a:t>
            </a:r>
            <a:r>
              <a:rPr lang="fr-FR" sz="2400" b="1" dirty="0">
                <a:solidFill>
                  <a:srgbClr val="1F497D"/>
                </a:solidFill>
              </a:rPr>
              <a:t> "$id - $val ;; "; }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2724662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4"/>
          <p:cNvSpPr>
            <a:spLocks noGrp="1"/>
          </p:cNvSpPr>
          <p:nvPr>
            <p:ph type="title"/>
          </p:nvPr>
        </p:nvSpPr>
        <p:spPr>
          <a:xfrm>
            <a:off x="1111584" y="71415"/>
            <a:ext cx="6920833" cy="1000132"/>
          </a:xfrm>
        </p:spPr>
        <p:txBody>
          <a:bodyPr>
            <a:normAutofit/>
          </a:bodyPr>
          <a:lstStyle/>
          <a:p>
            <a:r>
              <a:rPr lang="fr-FR" dirty="0" smtClean="0"/>
              <a:t>Rappel : Formulaires HTML</a:t>
            </a:r>
            <a:endParaRPr lang="fr-FR" dirty="0"/>
          </a:p>
        </p:txBody>
      </p:sp>
      <p:sp>
        <p:nvSpPr>
          <p:cNvPr id="5" name="Espace réservé du contenu 5"/>
          <p:cNvSpPr>
            <a:spLocks noGrp="1"/>
          </p:cNvSpPr>
          <p:nvPr>
            <p:ph idx="1"/>
          </p:nvPr>
        </p:nvSpPr>
        <p:spPr>
          <a:xfrm>
            <a:off x="251520" y="1052736"/>
            <a:ext cx="8784976" cy="3960440"/>
          </a:xfrm>
        </p:spPr>
        <p:txBody>
          <a:bodyPr>
            <a:normAutofit lnSpcReduction="10000"/>
          </a:bodyPr>
          <a:lstStyle/>
          <a:p>
            <a:r>
              <a:rPr lang="fr-FR" b="1" dirty="0" smtClean="0">
                <a:solidFill>
                  <a:srgbClr val="1F497D"/>
                </a:solidFill>
              </a:rPr>
              <a:t>Communication entre le client (navigateur) et le serveur (</a:t>
            </a:r>
            <a:r>
              <a:rPr lang="fr-FR" b="1" dirty="0" err="1" smtClean="0">
                <a:solidFill>
                  <a:srgbClr val="1F497D"/>
                </a:solidFill>
              </a:rPr>
              <a:t>php</a:t>
            </a:r>
            <a:r>
              <a:rPr lang="fr-FR" b="1" dirty="0" smtClean="0">
                <a:solidFill>
                  <a:srgbClr val="1F497D"/>
                </a:solidFill>
              </a:rPr>
              <a:t>) </a:t>
            </a:r>
          </a:p>
          <a:p>
            <a:pPr lvl="1"/>
            <a:r>
              <a:rPr lang="fr-FR" dirty="0" smtClean="0"/>
              <a:t>Les </a:t>
            </a:r>
            <a:r>
              <a:rPr lang="fr-FR" b="1" dirty="0" smtClean="0">
                <a:solidFill>
                  <a:srgbClr val="1F497D"/>
                </a:solidFill>
              </a:rPr>
              <a:t>formulaires en HTML </a:t>
            </a:r>
            <a:r>
              <a:rPr lang="fr-FR" dirty="0" smtClean="0"/>
              <a:t>permettent de recueillir des données auprès de l’utilisateur </a:t>
            </a:r>
          </a:p>
          <a:p>
            <a:pPr lvl="2"/>
            <a:r>
              <a:rPr lang="fr-FR" dirty="0" smtClean="0"/>
              <a:t>Les données sont ensuite </a:t>
            </a:r>
            <a:r>
              <a:rPr lang="fr-FR" b="1" dirty="0" smtClean="0"/>
              <a:t>communiquées</a:t>
            </a:r>
            <a:r>
              <a:rPr lang="fr-FR" dirty="0" smtClean="0"/>
              <a:t> à un </a:t>
            </a:r>
            <a:r>
              <a:rPr lang="fr-FR" b="1" dirty="0" smtClean="0"/>
              <a:t>programme</a:t>
            </a:r>
          </a:p>
          <a:p>
            <a:pPr lvl="1"/>
            <a:r>
              <a:rPr lang="fr-FR" dirty="0" smtClean="0"/>
              <a:t>Le navigateur </a:t>
            </a:r>
            <a:r>
              <a:rPr lang="fr-FR" b="1" dirty="0" smtClean="0"/>
              <a:t>envoie les données </a:t>
            </a:r>
            <a:r>
              <a:rPr lang="fr-FR" dirty="0" smtClean="0"/>
              <a:t>récoltées par les formulaires au serveur</a:t>
            </a:r>
          </a:p>
          <a:p>
            <a:pPr marL="3405188" lvl="2"/>
            <a:r>
              <a:rPr lang="fr-FR" dirty="0" smtClean="0"/>
              <a:t>Le programme (page PHP) récupère les données grâce à des </a:t>
            </a:r>
            <a:r>
              <a:rPr lang="fr-FR" b="1" dirty="0" smtClean="0">
                <a:solidFill>
                  <a:srgbClr val="1F497D"/>
                </a:solidFill>
              </a:rPr>
              <a:t>variables</a:t>
            </a:r>
            <a:r>
              <a:rPr lang="fr-FR" dirty="0" smtClean="0">
                <a:solidFill>
                  <a:srgbClr val="1F497D"/>
                </a:solidFill>
              </a:rPr>
              <a:t> 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4437112"/>
            <a:ext cx="2108635" cy="1512168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7" name="Image 6" descr="stickman-bernar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445224"/>
            <a:ext cx="680032" cy="768436"/>
          </a:xfrm>
          <a:prstGeom prst="rect">
            <a:avLst/>
          </a:prstGeom>
        </p:spPr>
      </p:pic>
      <p:pic>
        <p:nvPicPr>
          <p:cNvPr id="8" name="Image 7" descr="lapto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95736" y="5517232"/>
            <a:ext cx="1008112" cy="95210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26" b="90061" l="12706" r="85412"/>
                    </a14:imgEffect>
                  </a14:imgLayer>
                </a14:imgProps>
              </a:ext>
            </a:extLst>
          </a:blip>
          <a:srcRect l="7310" r="10142" b="9437"/>
          <a:stretch/>
        </p:blipFill>
        <p:spPr>
          <a:xfrm>
            <a:off x="4355976" y="5085184"/>
            <a:ext cx="799398" cy="1017350"/>
          </a:xfrm>
          <a:prstGeom prst="rect">
            <a:avLst/>
          </a:prstGeom>
        </p:spPr>
      </p:pic>
      <p:cxnSp>
        <p:nvCxnSpPr>
          <p:cNvPr id="10" name="Connecteur droit 9"/>
          <p:cNvCxnSpPr>
            <a:stCxn id="12" idx="1"/>
            <a:endCxn id="9" idx="3"/>
          </p:cNvCxnSpPr>
          <p:nvPr/>
        </p:nvCxnSpPr>
        <p:spPr>
          <a:xfrm flipH="1" flipV="1">
            <a:off x="5155374" y="5593859"/>
            <a:ext cx="685741" cy="230142"/>
          </a:xfrm>
          <a:prstGeom prst="line">
            <a:avLst/>
          </a:prstGeom>
          <a:ln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Imag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0312" y="5805264"/>
            <a:ext cx="372641" cy="4320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age 11" descr="BU005259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287">
            <a:off x="5840722" y="5440440"/>
            <a:ext cx="818366" cy="731255"/>
          </a:xfrm>
          <a:prstGeom prst="rect">
            <a:avLst/>
          </a:prstGeom>
        </p:spPr>
      </p:pic>
      <p:cxnSp>
        <p:nvCxnSpPr>
          <p:cNvPr id="13" name="Connecteur droit avec flèche 12"/>
          <p:cNvCxnSpPr>
            <a:stCxn id="12" idx="3"/>
            <a:endCxn id="11" idx="1"/>
          </p:cNvCxnSpPr>
          <p:nvPr/>
        </p:nvCxnSpPr>
        <p:spPr>
          <a:xfrm>
            <a:off x="6658695" y="5788135"/>
            <a:ext cx="721617" cy="233153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eur en arc 13"/>
          <p:cNvCxnSpPr>
            <a:stCxn id="8" idx="1"/>
            <a:endCxn id="9" idx="1"/>
          </p:cNvCxnSpPr>
          <p:nvPr/>
        </p:nvCxnSpPr>
        <p:spPr>
          <a:xfrm flipV="1">
            <a:off x="3203848" y="5593859"/>
            <a:ext cx="1152128" cy="399426"/>
          </a:xfrm>
          <a:prstGeom prst="curvedConnector3">
            <a:avLst>
              <a:gd name="adj1" fmla="val 50000"/>
            </a:avLst>
          </a:prstGeom>
          <a:ln w="28575" cmpd="sng">
            <a:headEnd type="none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7812360" y="5805264"/>
            <a:ext cx="647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Page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b="1" dirty="0" smtClean="0"/>
              <a:t>PHP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5514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PHP : Fonctions avancées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16016" y="4077072"/>
            <a:ext cx="4186808" cy="2553147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2800" dirty="0" smtClean="0"/>
              <a:t>0 </a:t>
            </a:r>
            <a:r>
              <a:rPr lang="fr-FR" sz="2800" dirty="0"/>
              <a:t>- </a:t>
            </a:r>
            <a:r>
              <a:rPr lang="fr-FR" sz="2800" dirty="0" err="1"/>
              <a:t>Prenom</a:t>
            </a:r>
            <a:r>
              <a:rPr lang="fr-FR" sz="2800" dirty="0"/>
              <a:t> </a:t>
            </a:r>
            <a:r>
              <a:rPr lang="fr-FR" sz="2800" dirty="0" smtClean="0"/>
              <a:t>;;</a:t>
            </a:r>
            <a:br>
              <a:rPr lang="fr-FR" sz="2800" dirty="0" smtClean="0"/>
            </a:br>
            <a:r>
              <a:rPr lang="fr-FR" sz="2800" dirty="0" smtClean="0"/>
              <a:t>1 </a:t>
            </a:r>
            <a:r>
              <a:rPr lang="fr-FR" sz="2800" dirty="0"/>
              <a:t>- Prenom3 ;;</a:t>
            </a:r>
          </a:p>
        </p:txBody>
      </p:sp>
      <p:sp>
        <p:nvSpPr>
          <p:cNvPr id="5" name="Rectangle 4"/>
          <p:cNvSpPr/>
          <p:nvPr/>
        </p:nvSpPr>
        <p:spPr>
          <a:xfrm>
            <a:off x="107504" y="1412776"/>
            <a:ext cx="4320480" cy="526297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1F497D"/>
                </a:solidFill>
              </a:rPr>
              <a:t>&lt;?</a:t>
            </a:r>
            <a:r>
              <a:rPr lang="fr-FR" sz="2400" b="1" dirty="0" err="1">
                <a:solidFill>
                  <a:srgbClr val="1F497D"/>
                </a:solidFill>
              </a:rPr>
              <a:t>php</a:t>
            </a:r>
            <a:endParaRPr lang="fr-FR" sz="2400" b="1" dirty="0">
              <a:solidFill>
                <a:srgbClr val="1F497D"/>
              </a:solidFill>
            </a:endParaRPr>
          </a:p>
          <a:p>
            <a:r>
              <a:rPr lang="fr-FR" sz="2400" b="1" dirty="0">
                <a:solidFill>
                  <a:srgbClr val="1F497D"/>
                </a:solidFill>
              </a:rPr>
              <a:t>  $tab["</a:t>
            </a:r>
            <a:r>
              <a:rPr lang="fr-FR" sz="2400" b="1" dirty="0" err="1">
                <a:solidFill>
                  <a:srgbClr val="1F497D"/>
                </a:solidFill>
              </a:rPr>
              <a:t>Prenom</a:t>
            </a:r>
            <a:r>
              <a:rPr lang="fr-FR" sz="2400" b="1" dirty="0">
                <a:solidFill>
                  <a:srgbClr val="1F497D"/>
                </a:solidFill>
              </a:rPr>
              <a:t>"] = "Jean";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  $tab["Nom"] = "Dupont";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  $tab["Prenom2"] = "Olivier";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  $tab["Prenom3"] = "Jean";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 </a:t>
            </a:r>
            <a:r>
              <a:rPr lang="fr-FR" sz="2400" b="1" dirty="0" smtClean="0">
                <a:solidFill>
                  <a:srgbClr val="1F497D"/>
                </a:solidFill>
              </a:rPr>
              <a:t> $</a:t>
            </a:r>
            <a:r>
              <a:rPr lang="fr-FR" sz="2400" b="1" dirty="0">
                <a:solidFill>
                  <a:srgbClr val="1F497D"/>
                </a:solidFill>
              </a:rPr>
              <a:t>tab["Nom"] = "Martin";</a:t>
            </a:r>
          </a:p>
          <a:p>
            <a:endParaRPr lang="fr-FR" sz="2400" b="1" dirty="0">
              <a:solidFill>
                <a:srgbClr val="1F497D"/>
              </a:solidFill>
            </a:endParaRPr>
          </a:p>
          <a:p>
            <a:r>
              <a:rPr lang="fr-FR" sz="2400" b="1" dirty="0">
                <a:solidFill>
                  <a:srgbClr val="1F497D"/>
                </a:solidFill>
              </a:rPr>
              <a:t>$</a:t>
            </a:r>
            <a:r>
              <a:rPr lang="fr-FR" sz="2400" b="1" dirty="0" smtClean="0">
                <a:solidFill>
                  <a:srgbClr val="1F497D"/>
                </a:solidFill>
              </a:rPr>
              <a:t>var1=</a:t>
            </a:r>
            <a:r>
              <a:rPr lang="fr-FR" sz="2400" b="1" dirty="0" err="1" smtClean="0">
                <a:solidFill>
                  <a:srgbClr val="FF0000"/>
                </a:solidFill>
              </a:rPr>
              <a:t>array_keys</a:t>
            </a:r>
            <a:r>
              <a:rPr lang="fr-FR" sz="2400" b="1" dirty="0" smtClean="0">
                <a:solidFill>
                  <a:srgbClr val="1F497D"/>
                </a:solidFill>
              </a:rPr>
              <a:t>($tab, </a:t>
            </a:r>
            <a:r>
              <a:rPr lang="fr-FR" sz="2400" b="1" dirty="0">
                <a:solidFill>
                  <a:srgbClr val="7030A0"/>
                </a:solidFill>
              </a:rPr>
              <a:t>"Jean"</a:t>
            </a:r>
            <a:r>
              <a:rPr lang="fr-FR" sz="2400" b="1" dirty="0" smtClean="0">
                <a:solidFill>
                  <a:srgbClr val="1F497D"/>
                </a:solidFill>
              </a:rPr>
              <a:t>);</a:t>
            </a:r>
            <a:endParaRPr lang="fr-FR" sz="2400" b="1" dirty="0">
              <a:solidFill>
                <a:srgbClr val="1F497D"/>
              </a:solidFill>
            </a:endParaRPr>
          </a:p>
          <a:p>
            <a:r>
              <a:rPr lang="fr-FR" sz="2400" b="1" dirty="0" err="1">
                <a:solidFill>
                  <a:srgbClr val="1F497D"/>
                </a:solidFill>
              </a:rPr>
              <a:t>foreach</a:t>
            </a:r>
            <a:r>
              <a:rPr lang="fr-FR" sz="2400" b="1" dirty="0">
                <a:solidFill>
                  <a:srgbClr val="1F497D"/>
                </a:solidFill>
              </a:rPr>
              <a:t>($tab as $id =&gt; $val)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{ </a:t>
            </a:r>
            <a:r>
              <a:rPr lang="fr-FR" sz="2400" b="1" dirty="0" err="1">
                <a:solidFill>
                  <a:srgbClr val="1F497D"/>
                </a:solidFill>
              </a:rPr>
              <a:t>echo</a:t>
            </a:r>
            <a:r>
              <a:rPr lang="fr-FR" sz="2400" b="1" dirty="0">
                <a:solidFill>
                  <a:srgbClr val="1F497D"/>
                </a:solidFill>
              </a:rPr>
              <a:t> "$id - $val ;; "; }</a:t>
            </a:r>
          </a:p>
          <a:p>
            <a:r>
              <a:rPr lang="fr-FR" sz="2400" b="1" dirty="0" err="1">
                <a:solidFill>
                  <a:srgbClr val="1F497D"/>
                </a:solidFill>
              </a:rPr>
              <a:t>echo</a:t>
            </a:r>
            <a:r>
              <a:rPr lang="fr-FR" sz="2400" b="1" dirty="0">
                <a:solidFill>
                  <a:srgbClr val="1F497D"/>
                </a:solidFill>
              </a:rPr>
              <a:t> "&lt;</a:t>
            </a:r>
            <a:r>
              <a:rPr lang="fr-FR" sz="2400" b="1" dirty="0" err="1">
                <a:solidFill>
                  <a:srgbClr val="1F497D"/>
                </a:solidFill>
              </a:rPr>
              <a:t>br</a:t>
            </a:r>
            <a:r>
              <a:rPr lang="fr-FR" sz="2400" b="1" dirty="0">
                <a:solidFill>
                  <a:srgbClr val="1F497D"/>
                </a:solidFill>
              </a:rPr>
              <a:t>&gt;";</a:t>
            </a:r>
          </a:p>
          <a:p>
            <a:r>
              <a:rPr lang="fr-FR" sz="2400" b="1" dirty="0" err="1">
                <a:solidFill>
                  <a:srgbClr val="1F497D"/>
                </a:solidFill>
              </a:rPr>
              <a:t>foreach</a:t>
            </a:r>
            <a:r>
              <a:rPr lang="fr-FR" sz="2400" b="1" dirty="0">
                <a:solidFill>
                  <a:srgbClr val="1F497D"/>
                </a:solidFill>
              </a:rPr>
              <a:t>($var1 as $id =&gt; $val)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{ </a:t>
            </a:r>
            <a:r>
              <a:rPr lang="fr-FR" sz="2400" b="1" dirty="0" err="1">
                <a:solidFill>
                  <a:srgbClr val="1F497D"/>
                </a:solidFill>
              </a:rPr>
              <a:t>echo</a:t>
            </a:r>
            <a:r>
              <a:rPr lang="fr-FR" sz="2400" b="1" dirty="0">
                <a:solidFill>
                  <a:srgbClr val="1F497D"/>
                </a:solidFill>
              </a:rPr>
              <a:t> "$id - $val ;; "; }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?&gt;</a:t>
            </a: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4427984" y="1412776"/>
            <a:ext cx="4716016" cy="2520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err="1"/>
              <a:t>array_keys</a:t>
            </a:r>
            <a:r>
              <a:rPr lang="fr-FR" dirty="0"/>
              <a:t>(</a:t>
            </a:r>
            <a:r>
              <a:rPr lang="fr-FR" dirty="0" err="1"/>
              <a:t>array</a:t>
            </a:r>
            <a:r>
              <a:rPr lang="fr-FR" dirty="0"/>
              <a:t>, valeur) : Retourne toutes les clés associées à « valeur »</a:t>
            </a:r>
          </a:p>
          <a:p>
            <a:pPr lvl="1"/>
            <a:r>
              <a:rPr lang="fr-FR" dirty="0"/>
              <a:t>si valeur n’est pas spécifiée alors retourne toutes les clés du tableau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0967447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PHP : Fonctions avancées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16016" y="4077072"/>
            <a:ext cx="4186808" cy="2553147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2800" dirty="0"/>
              <a:t>0 - </a:t>
            </a:r>
            <a:r>
              <a:rPr lang="fr-FR" sz="2800" dirty="0" err="1"/>
              <a:t>Prenom</a:t>
            </a:r>
            <a:r>
              <a:rPr lang="fr-FR" sz="2800" dirty="0"/>
              <a:t> </a:t>
            </a:r>
            <a:r>
              <a:rPr lang="fr-FR" sz="2800" dirty="0" smtClean="0"/>
              <a:t>;;</a:t>
            </a:r>
            <a:br>
              <a:rPr lang="fr-FR" sz="2800" dirty="0" smtClean="0"/>
            </a:br>
            <a:r>
              <a:rPr lang="fr-FR" sz="2800" dirty="0" smtClean="0"/>
              <a:t>1 </a:t>
            </a:r>
            <a:r>
              <a:rPr lang="fr-FR" sz="2800" dirty="0"/>
              <a:t>- Nom </a:t>
            </a:r>
            <a:r>
              <a:rPr lang="fr-FR" sz="2800" dirty="0" smtClean="0"/>
              <a:t>;;</a:t>
            </a:r>
            <a:br>
              <a:rPr lang="fr-FR" sz="2800" dirty="0" smtClean="0"/>
            </a:br>
            <a:r>
              <a:rPr lang="fr-FR" sz="2800" dirty="0" smtClean="0"/>
              <a:t>2 </a:t>
            </a:r>
            <a:r>
              <a:rPr lang="fr-FR" sz="2800" dirty="0"/>
              <a:t>- Prenom2 </a:t>
            </a:r>
            <a:r>
              <a:rPr lang="fr-FR" sz="2800" dirty="0" smtClean="0"/>
              <a:t>;;</a:t>
            </a:r>
            <a:br>
              <a:rPr lang="fr-FR" sz="2800" dirty="0" smtClean="0"/>
            </a:br>
            <a:r>
              <a:rPr lang="fr-FR" sz="2800" dirty="0" smtClean="0"/>
              <a:t>3 </a:t>
            </a:r>
            <a:r>
              <a:rPr lang="fr-FR" sz="2800" dirty="0"/>
              <a:t>- Prenom3 ;;</a:t>
            </a:r>
          </a:p>
        </p:txBody>
      </p:sp>
      <p:sp>
        <p:nvSpPr>
          <p:cNvPr id="5" name="Rectangle 4"/>
          <p:cNvSpPr/>
          <p:nvPr/>
        </p:nvSpPr>
        <p:spPr>
          <a:xfrm>
            <a:off x="107504" y="1412776"/>
            <a:ext cx="4320480" cy="526297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1F497D"/>
                </a:solidFill>
              </a:rPr>
              <a:t>&lt;?</a:t>
            </a:r>
            <a:r>
              <a:rPr lang="fr-FR" sz="2400" b="1" dirty="0" err="1">
                <a:solidFill>
                  <a:srgbClr val="1F497D"/>
                </a:solidFill>
              </a:rPr>
              <a:t>php</a:t>
            </a:r>
            <a:endParaRPr lang="fr-FR" sz="2400" b="1" dirty="0">
              <a:solidFill>
                <a:srgbClr val="1F497D"/>
              </a:solidFill>
            </a:endParaRPr>
          </a:p>
          <a:p>
            <a:r>
              <a:rPr lang="fr-FR" sz="2400" b="1" dirty="0">
                <a:solidFill>
                  <a:srgbClr val="1F497D"/>
                </a:solidFill>
              </a:rPr>
              <a:t>  $tab["</a:t>
            </a:r>
            <a:r>
              <a:rPr lang="fr-FR" sz="2400" b="1" dirty="0" err="1">
                <a:solidFill>
                  <a:srgbClr val="1F497D"/>
                </a:solidFill>
              </a:rPr>
              <a:t>Prenom</a:t>
            </a:r>
            <a:r>
              <a:rPr lang="fr-FR" sz="2400" b="1" dirty="0">
                <a:solidFill>
                  <a:srgbClr val="1F497D"/>
                </a:solidFill>
              </a:rPr>
              <a:t>"] = "Jean";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  $tab["Nom"] = "Dupont";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  $tab["Prenom2"] = "Olivier";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  $tab["Prenom3"] = "Jean";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 </a:t>
            </a:r>
            <a:r>
              <a:rPr lang="fr-FR" sz="2400" b="1" dirty="0" smtClean="0">
                <a:solidFill>
                  <a:srgbClr val="1F497D"/>
                </a:solidFill>
              </a:rPr>
              <a:t> $</a:t>
            </a:r>
            <a:r>
              <a:rPr lang="fr-FR" sz="2400" b="1" dirty="0">
                <a:solidFill>
                  <a:srgbClr val="1F497D"/>
                </a:solidFill>
              </a:rPr>
              <a:t>tab["Nom"] = "Martin";</a:t>
            </a:r>
          </a:p>
          <a:p>
            <a:endParaRPr lang="fr-FR" sz="2400" b="1" dirty="0">
              <a:solidFill>
                <a:srgbClr val="1F497D"/>
              </a:solidFill>
            </a:endParaRPr>
          </a:p>
          <a:p>
            <a:r>
              <a:rPr lang="fr-FR" sz="2400" b="1" dirty="0">
                <a:solidFill>
                  <a:srgbClr val="1F497D"/>
                </a:solidFill>
              </a:rPr>
              <a:t>$</a:t>
            </a:r>
            <a:r>
              <a:rPr lang="fr-FR" sz="2400" b="1" dirty="0" smtClean="0">
                <a:solidFill>
                  <a:srgbClr val="1F497D"/>
                </a:solidFill>
              </a:rPr>
              <a:t>var1=</a:t>
            </a:r>
            <a:r>
              <a:rPr lang="fr-FR" sz="2400" b="1" dirty="0" err="1" smtClean="0">
                <a:solidFill>
                  <a:srgbClr val="FF0000"/>
                </a:solidFill>
              </a:rPr>
              <a:t>array_keys</a:t>
            </a:r>
            <a:r>
              <a:rPr lang="fr-FR" sz="2400" b="1" dirty="0" smtClean="0">
                <a:solidFill>
                  <a:srgbClr val="1F497D"/>
                </a:solidFill>
              </a:rPr>
              <a:t>($tab);</a:t>
            </a:r>
            <a:endParaRPr lang="fr-FR" sz="2400" b="1" dirty="0">
              <a:solidFill>
                <a:srgbClr val="1F497D"/>
              </a:solidFill>
            </a:endParaRPr>
          </a:p>
          <a:p>
            <a:r>
              <a:rPr lang="fr-FR" sz="2400" b="1" dirty="0" err="1">
                <a:solidFill>
                  <a:srgbClr val="1F497D"/>
                </a:solidFill>
              </a:rPr>
              <a:t>foreach</a:t>
            </a:r>
            <a:r>
              <a:rPr lang="fr-FR" sz="2400" b="1" dirty="0">
                <a:solidFill>
                  <a:srgbClr val="1F497D"/>
                </a:solidFill>
              </a:rPr>
              <a:t>($tab as $id =&gt; $val)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{ </a:t>
            </a:r>
            <a:r>
              <a:rPr lang="fr-FR" sz="2400" b="1" dirty="0" err="1">
                <a:solidFill>
                  <a:srgbClr val="1F497D"/>
                </a:solidFill>
              </a:rPr>
              <a:t>echo</a:t>
            </a:r>
            <a:r>
              <a:rPr lang="fr-FR" sz="2400" b="1" dirty="0">
                <a:solidFill>
                  <a:srgbClr val="1F497D"/>
                </a:solidFill>
              </a:rPr>
              <a:t> "$id - $val ;; "; }</a:t>
            </a:r>
          </a:p>
          <a:p>
            <a:r>
              <a:rPr lang="fr-FR" sz="2400" b="1" dirty="0" err="1">
                <a:solidFill>
                  <a:srgbClr val="1F497D"/>
                </a:solidFill>
              </a:rPr>
              <a:t>echo</a:t>
            </a:r>
            <a:r>
              <a:rPr lang="fr-FR" sz="2400" b="1" dirty="0">
                <a:solidFill>
                  <a:srgbClr val="1F497D"/>
                </a:solidFill>
              </a:rPr>
              <a:t> "&lt;</a:t>
            </a:r>
            <a:r>
              <a:rPr lang="fr-FR" sz="2400" b="1" dirty="0" err="1">
                <a:solidFill>
                  <a:srgbClr val="1F497D"/>
                </a:solidFill>
              </a:rPr>
              <a:t>br</a:t>
            </a:r>
            <a:r>
              <a:rPr lang="fr-FR" sz="2400" b="1" dirty="0">
                <a:solidFill>
                  <a:srgbClr val="1F497D"/>
                </a:solidFill>
              </a:rPr>
              <a:t>&gt;";</a:t>
            </a:r>
          </a:p>
          <a:p>
            <a:r>
              <a:rPr lang="fr-FR" sz="2400" b="1" dirty="0" err="1">
                <a:solidFill>
                  <a:srgbClr val="1F497D"/>
                </a:solidFill>
              </a:rPr>
              <a:t>foreach</a:t>
            </a:r>
            <a:r>
              <a:rPr lang="fr-FR" sz="2400" b="1" dirty="0">
                <a:solidFill>
                  <a:srgbClr val="1F497D"/>
                </a:solidFill>
              </a:rPr>
              <a:t>($var1 as $id =&gt; $val)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{ </a:t>
            </a:r>
            <a:r>
              <a:rPr lang="fr-FR" sz="2400" b="1" dirty="0" err="1">
                <a:solidFill>
                  <a:srgbClr val="1F497D"/>
                </a:solidFill>
              </a:rPr>
              <a:t>echo</a:t>
            </a:r>
            <a:r>
              <a:rPr lang="fr-FR" sz="2400" b="1" dirty="0">
                <a:solidFill>
                  <a:srgbClr val="1F497D"/>
                </a:solidFill>
              </a:rPr>
              <a:t> "$id - $val ;; "; }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?&gt;</a:t>
            </a: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4427984" y="1412776"/>
            <a:ext cx="4716016" cy="2520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err="1"/>
              <a:t>array_keys</a:t>
            </a:r>
            <a:r>
              <a:rPr lang="fr-FR" dirty="0"/>
              <a:t>(</a:t>
            </a:r>
            <a:r>
              <a:rPr lang="fr-FR" dirty="0" err="1"/>
              <a:t>array</a:t>
            </a:r>
            <a:r>
              <a:rPr lang="fr-FR" dirty="0"/>
              <a:t>, valeur) : Retourne toutes les clés associées à « valeur »</a:t>
            </a:r>
          </a:p>
          <a:p>
            <a:pPr lvl="1"/>
            <a:r>
              <a:rPr lang="fr-FR" dirty="0"/>
              <a:t>si valeur n’est pas spécifiée alors retourne toutes les clés du tableau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80174472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PHP : Fonctions avancées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b="1" dirty="0" smtClean="0"/>
          </a:p>
          <a:p>
            <a:r>
              <a:rPr lang="fr-FR" b="1" dirty="0" err="1" smtClean="0"/>
              <a:t>in_array</a:t>
            </a:r>
            <a:r>
              <a:rPr lang="fr-FR" dirty="0" smtClean="0"/>
              <a:t>(valeur</a:t>
            </a:r>
            <a:r>
              <a:rPr lang="fr-FR" dirty="0"/>
              <a:t>, </a:t>
            </a:r>
            <a:r>
              <a:rPr lang="fr-FR" dirty="0" err="1"/>
              <a:t>array</a:t>
            </a:r>
            <a:r>
              <a:rPr lang="fr-FR" dirty="0"/>
              <a:t>) : </a:t>
            </a:r>
            <a:r>
              <a:rPr lang="fr-FR" dirty="0" smtClean="0"/>
              <a:t>Vérifie si </a:t>
            </a:r>
            <a:r>
              <a:rPr lang="fr-FR" dirty="0"/>
              <a:t>une valeur appartient à un </a:t>
            </a:r>
            <a:r>
              <a:rPr lang="fr-FR" dirty="0" smtClean="0"/>
              <a:t>tableau</a:t>
            </a:r>
          </a:p>
          <a:p>
            <a:pPr marL="0" indent="0">
              <a:buNone/>
            </a:pPr>
            <a:endParaRPr lang="fr-FR" b="1" dirty="0" smtClean="0"/>
          </a:p>
          <a:p>
            <a:r>
              <a:rPr lang="fr-FR" b="1" dirty="0" err="1" smtClean="0"/>
              <a:t>array_key_exists</a:t>
            </a:r>
            <a:r>
              <a:rPr lang="fr-FR" dirty="0" smtClean="0"/>
              <a:t>(key</a:t>
            </a:r>
            <a:r>
              <a:rPr lang="fr-FR" dirty="0"/>
              <a:t>, </a:t>
            </a:r>
            <a:r>
              <a:rPr lang="fr-FR" dirty="0" err="1"/>
              <a:t>array</a:t>
            </a:r>
            <a:r>
              <a:rPr lang="fr-FR" dirty="0"/>
              <a:t>) : Vérifie si une </a:t>
            </a:r>
            <a:r>
              <a:rPr lang="fr-FR" dirty="0" smtClean="0"/>
              <a:t>clé existe </a:t>
            </a:r>
            <a:r>
              <a:rPr lang="fr-FR" dirty="0"/>
              <a:t>dans un </a:t>
            </a:r>
            <a:r>
              <a:rPr lang="fr-FR" dirty="0" smtClean="0"/>
              <a:t>tableau</a:t>
            </a:r>
          </a:p>
        </p:txBody>
      </p:sp>
    </p:spTree>
    <p:extLst>
      <p:ext uri="{BB962C8B-B14F-4D97-AF65-F5344CB8AC3E}">
        <p14:creationId xmlns:p14="http://schemas.microsoft.com/office/powerpoint/2010/main" val="172752902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PHP : Fonctions avancées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48064" y="1600200"/>
            <a:ext cx="3538736" cy="4525963"/>
          </a:xfrm>
        </p:spPr>
        <p:txBody>
          <a:bodyPr anchor="ctr"/>
          <a:lstStyle/>
          <a:p>
            <a:pPr marL="0" indent="0" algn="ctr">
              <a:buNone/>
            </a:pPr>
            <a:r>
              <a:rPr lang="fr-FR" dirty="0" smtClean="0"/>
              <a:t>TRUE = 1</a:t>
            </a:r>
          </a:p>
          <a:p>
            <a:pPr marL="0" indent="0" algn="ctr">
              <a:buNone/>
            </a:pPr>
            <a:r>
              <a:rPr lang="fr-FR" dirty="0" smtClean="0"/>
              <a:t>FALSE = 0</a:t>
            </a:r>
          </a:p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dirty="0" smtClean="0"/>
              <a:t>1 </a:t>
            </a:r>
            <a:r>
              <a:rPr lang="fr-FR" dirty="0"/>
              <a:t>- 1 -  -</a:t>
            </a:r>
          </a:p>
          <a:p>
            <a:pPr algn="ctr"/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07504" y="1412776"/>
            <a:ext cx="5040560" cy="48936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1F497D"/>
                </a:solidFill>
              </a:rPr>
              <a:t>&lt;?</a:t>
            </a:r>
            <a:r>
              <a:rPr lang="fr-FR" sz="2400" b="1" dirty="0" err="1">
                <a:solidFill>
                  <a:srgbClr val="1F497D"/>
                </a:solidFill>
              </a:rPr>
              <a:t>php</a:t>
            </a:r>
            <a:endParaRPr lang="fr-FR" sz="2400" b="1" dirty="0">
              <a:solidFill>
                <a:srgbClr val="1F497D"/>
              </a:solidFill>
            </a:endParaRPr>
          </a:p>
          <a:p>
            <a:r>
              <a:rPr lang="fr-FR" sz="2400" b="1" dirty="0">
                <a:solidFill>
                  <a:srgbClr val="1F497D"/>
                </a:solidFill>
              </a:rPr>
              <a:t>  $tab["</a:t>
            </a:r>
            <a:r>
              <a:rPr lang="fr-FR" sz="2400" b="1" dirty="0" err="1">
                <a:solidFill>
                  <a:srgbClr val="1F497D"/>
                </a:solidFill>
              </a:rPr>
              <a:t>Prenom</a:t>
            </a:r>
            <a:r>
              <a:rPr lang="fr-FR" sz="2400" b="1" dirty="0">
                <a:solidFill>
                  <a:srgbClr val="1F497D"/>
                </a:solidFill>
              </a:rPr>
              <a:t>"] = "Jean";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  $tab["Nom"] = "Dupont";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  $tab["Prenom2"] = "Olivier";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  $tab["Prenom3"] = "Jean";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 </a:t>
            </a:r>
            <a:r>
              <a:rPr lang="fr-FR" sz="2400" b="1" dirty="0" smtClean="0">
                <a:solidFill>
                  <a:srgbClr val="1F497D"/>
                </a:solidFill>
              </a:rPr>
              <a:t> $</a:t>
            </a:r>
            <a:r>
              <a:rPr lang="fr-FR" sz="2400" b="1" dirty="0">
                <a:solidFill>
                  <a:srgbClr val="1F497D"/>
                </a:solidFill>
              </a:rPr>
              <a:t>tab["Nom"] = "Martin";</a:t>
            </a:r>
          </a:p>
          <a:p>
            <a:endParaRPr lang="fr-FR" sz="2400" b="1" dirty="0">
              <a:solidFill>
                <a:srgbClr val="1F497D"/>
              </a:solidFill>
            </a:endParaRPr>
          </a:p>
          <a:p>
            <a:r>
              <a:rPr lang="fr-FR" sz="2400" b="1" dirty="0">
                <a:solidFill>
                  <a:srgbClr val="1F497D"/>
                </a:solidFill>
              </a:rPr>
              <a:t>$var1=</a:t>
            </a:r>
            <a:r>
              <a:rPr lang="fr-FR" sz="2400" b="1" dirty="0" err="1">
                <a:solidFill>
                  <a:srgbClr val="FF0000"/>
                </a:solidFill>
              </a:rPr>
              <a:t>in_array</a:t>
            </a:r>
            <a:r>
              <a:rPr lang="fr-FR" sz="2400" b="1" dirty="0">
                <a:solidFill>
                  <a:srgbClr val="1F497D"/>
                </a:solidFill>
              </a:rPr>
              <a:t>("Jean", $tab);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$var2=</a:t>
            </a:r>
            <a:r>
              <a:rPr lang="fr-FR" sz="2400" b="1" dirty="0" err="1">
                <a:solidFill>
                  <a:srgbClr val="FF0000"/>
                </a:solidFill>
              </a:rPr>
              <a:t>array_key_exists</a:t>
            </a:r>
            <a:r>
              <a:rPr lang="fr-FR" sz="2400" b="1" dirty="0" smtClean="0">
                <a:solidFill>
                  <a:srgbClr val="1F497D"/>
                </a:solidFill>
              </a:rPr>
              <a:t>(</a:t>
            </a:r>
            <a:r>
              <a:rPr lang="fr-FR" sz="2400" b="1" dirty="0">
                <a:solidFill>
                  <a:srgbClr val="1F497D"/>
                </a:solidFill>
              </a:rPr>
              <a:t>"</a:t>
            </a:r>
            <a:r>
              <a:rPr lang="fr-FR" sz="2400" b="1" dirty="0" smtClean="0">
                <a:solidFill>
                  <a:srgbClr val="1F497D"/>
                </a:solidFill>
              </a:rPr>
              <a:t>Nom", </a:t>
            </a:r>
            <a:r>
              <a:rPr lang="fr-FR" sz="2400" b="1" dirty="0">
                <a:solidFill>
                  <a:srgbClr val="1F497D"/>
                </a:solidFill>
              </a:rPr>
              <a:t>$tab);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$var3=</a:t>
            </a:r>
            <a:r>
              <a:rPr lang="fr-FR" sz="2400" b="1" dirty="0" err="1">
                <a:solidFill>
                  <a:srgbClr val="FF0000"/>
                </a:solidFill>
              </a:rPr>
              <a:t>in_array</a:t>
            </a:r>
            <a:r>
              <a:rPr lang="fr-FR" sz="2400" b="1" dirty="0" smtClean="0">
                <a:solidFill>
                  <a:srgbClr val="1F497D"/>
                </a:solidFill>
              </a:rPr>
              <a:t>(</a:t>
            </a:r>
            <a:r>
              <a:rPr lang="fr-FR" sz="2400" b="1" dirty="0">
                <a:solidFill>
                  <a:srgbClr val="1F497D"/>
                </a:solidFill>
              </a:rPr>
              <a:t>"</a:t>
            </a:r>
            <a:r>
              <a:rPr lang="fr-FR" sz="2400" b="1" dirty="0" smtClean="0">
                <a:solidFill>
                  <a:srgbClr val="1F497D"/>
                </a:solidFill>
              </a:rPr>
              <a:t>A", </a:t>
            </a:r>
            <a:r>
              <a:rPr lang="fr-FR" sz="2400" b="1" dirty="0">
                <a:solidFill>
                  <a:srgbClr val="1F497D"/>
                </a:solidFill>
              </a:rPr>
              <a:t>$tab);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$var4=</a:t>
            </a:r>
            <a:r>
              <a:rPr lang="fr-FR" sz="2400" b="1" dirty="0" err="1">
                <a:solidFill>
                  <a:srgbClr val="FF0000"/>
                </a:solidFill>
              </a:rPr>
              <a:t>array_key_exists</a:t>
            </a:r>
            <a:r>
              <a:rPr lang="fr-FR" sz="2400" b="1" dirty="0" smtClean="0">
                <a:solidFill>
                  <a:srgbClr val="1F497D"/>
                </a:solidFill>
              </a:rPr>
              <a:t>(</a:t>
            </a:r>
            <a:r>
              <a:rPr lang="fr-FR" sz="2400" b="1" dirty="0">
                <a:solidFill>
                  <a:srgbClr val="1F497D"/>
                </a:solidFill>
              </a:rPr>
              <a:t>"A"</a:t>
            </a:r>
            <a:r>
              <a:rPr lang="fr-FR" sz="2400" b="1" dirty="0" smtClean="0">
                <a:solidFill>
                  <a:srgbClr val="1F497D"/>
                </a:solidFill>
              </a:rPr>
              <a:t>, </a:t>
            </a:r>
            <a:r>
              <a:rPr lang="fr-FR" sz="2400" b="1" dirty="0">
                <a:solidFill>
                  <a:srgbClr val="1F497D"/>
                </a:solidFill>
              </a:rPr>
              <a:t>$tab);</a:t>
            </a:r>
          </a:p>
          <a:p>
            <a:r>
              <a:rPr lang="fr-FR" sz="2400" b="1" dirty="0" err="1">
                <a:solidFill>
                  <a:srgbClr val="1F497D"/>
                </a:solidFill>
              </a:rPr>
              <a:t>echo</a:t>
            </a:r>
            <a:r>
              <a:rPr lang="fr-FR" sz="2400" b="1" dirty="0">
                <a:solidFill>
                  <a:srgbClr val="1F497D"/>
                </a:solidFill>
              </a:rPr>
              <a:t> "$var1 - $var2 - $var3 - $var4";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3469221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PHP : Fonctions avancées HTTP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 lnSpcReduction="10000"/>
          </a:bodyPr>
          <a:lstStyle/>
          <a:p>
            <a:r>
              <a:rPr lang="fr-FR" dirty="0"/>
              <a:t>En PHP, </a:t>
            </a:r>
            <a:r>
              <a:rPr lang="fr-FR" dirty="0" smtClean="0"/>
              <a:t>la </a:t>
            </a:r>
            <a:r>
              <a:rPr lang="fr-FR" dirty="0"/>
              <a:t>fonction header() se </a:t>
            </a:r>
            <a:r>
              <a:rPr lang="fr-FR" dirty="0" smtClean="0"/>
              <a:t>charge d'envoyer </a:t>
            </a:r>
            <a:r>
              <a:rPr lang="fr-FR" dirty="0"/>
              <a:t>au </a:t>
            </a:r>
            <a:r>
              <a:rPr lang="fr-FR" dirty="0" smtClean="0"/>
              <a:t>client </a:t>
            </a:r>
            <a:r>
              <a:rPr lang="fr-FR" dirty="0"/>
              <a:t>les </a:t>
            </a:r>
            <a:r>
              <a:rPr lang="fr-FR" dirty="0" smtClean="0"/>
              <a:t>en-têtes </a:t>
            </a:r>
            <a:r>
              <a:rPr lang="fr-FR" dirty="0"/>
              <a:t>passés </a:t>
            </a:r>
            <a:r>
              <a:rPr lang="fr-FR" dirty="0" smtClean="0"/>
              <a:t>en paramètre</a:t>
            </a:r>
            <a:endParaRPr lang="fr-FR" dirty="0"/>
          </a:p>
          <a:p>
            <a:endParaRPr lang="fr-FR" dirty="0"/>
          </a:p>
          <a:p>
            <a:r>
              <a:rPr lang="fr-FR" dirty="0" smtClean="0"/>
              <a:t>Règle </a:t>
            </a:r>
            <a:r>
              <a:rPr lang="fr-FR" dirty="0"/>
              <a:t>importante : l'appel à</a:t>
            </a:r>
            <a:r>
              <a:rPr lang="fr-FR" dirty="0" smtClean="0"/>
              <a:t> </a:t>
            </a:r>
            <a:r>
              <a:rPr lang="fr-FR" dirty="0"/>
              <a:t>‘header()’ doit </a:t>
            </a:r>
            <a:r>
              <a:rPr lang="fr-FR" dirty="0" smtClean="0"/>
              <a:t>se faire </a:t>
            </a:r>
            <a:r>
              <a:rPr lang="fr-FR" dirty="0"/>
              <a:t>avant tout envoi au </a:t>
            </a:r>
            <a:r>
              <a:rPr lang="fr-FR" dirty="0" smtClean="0"/>
              <a:t>navigateur</a:t>
            </a:r>
          </a:p>
          <a:p>
            <a:pPr lvl="1"/>
            <a:r>
              <a:rPr lang="fr-FR" dirty="0" smtClean="0"/>
              <a:t>Attention aux </a:t>
            </a:r>
            <a:r>
              <a:rPr lang="fr-FR" dirty="0" err="1" smtClean="0"/>
              <a:t>includes</a:t>
            </a:r>
            <a:r>
              <a:rPr lang="fr-FR" dirty="0" smtClean="0"/>
              <a:t> qui écriraient quelque chose…</a:t>
            </a:r>
          </a:p>
          <a:p>
            <a:pPr lvl="1"/>
            <a:r>
              <a:rPr lang="fr-FR" dirty="0" smtClean="0"/>
              <a:t>Ne PAS écrire de &lt;html&gt; vu que l’on est dans les en-têtes HTTP et non HTML !</a:t>
            </a:r>
          </a:p>
        </p:txBody>
      </p:sp>
    </p:spTree>
    <p:extLst>
      <p:ext uri="{BB962C8B-B14F-4D97-AF65-F5344CB8AC3E}">
        <p14:creationId xmlns:p14="http://schemas.microsoft.com/office/powerpoint/2010/main" val="7911514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PHP : Fonctions avancées HTTP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 fontScale="85000" lnSpcReduction="20000"/>
          </a:bodyPr>
          <a:lstStyle/>
          <a:p>
            <a:r>
              <a:rPr lang="fr-FR" dirty="0" smtClean="0"/>
              <a:t>On peut utiliser la fonction « header() » pour envoyer des codes HTTP :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en-US" dirty="0"/>
              <a:t>&lt;?</a:t>
            </a:r>
            <a:r>
              <a:rPr lang="en-US" dirty="0" err="1"/>
              <a:t>php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header</a:t>
            </a:r>
            <a:r>
              <a:rPr lang="en-US" dirty="0"/>
              <a:t>("HTTP/1.0 404 Not Found");</a:t>
            </a:r>
            <a:br>
              <a:rPr lang="en-US" dirty="0"/>
            </a:br>
            <a:r>
              <a:rPr lang="en-US" dirty="0"/>
              <a:t>?&gt; </a:t>
            </a: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/>
              <a:t>&lt;?</a:t>
            </a:r>
            <a:r>
              <a:rPr lang="fr-FR" dirty="0" err="1"/>
              <a:t>php</a:t>
            </a:r>
            <a:endParaRPr lang="fr-FR" dirty="0"/>
          </a:p>
          <a:p>
            <a:pPr marL="0" indent="0">
              <a:buNone/>
            </a:pPr>
            <a:r>
              <a:rPr lang="en-US" dirty="0"/>
              <a:t>header("Status: 301 Moved Permanently", false, 301);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header('Location: http://www.votresite.com/pageprotegee.php');</a:t>
            </a:r>
            <a:br>
              <a:rPr lang="fr-FR" dirty="0"/>
            </a:br>
            <a:r>
              <a:rPr lang="fr-FR" dirty="0" smtClean="0"/>
              <a:t>?&gt;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30523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PHP : Fonctions avancées HTTP</a:t>
            </a:r>
            <a:endParaRPr lang="fr-FR" dirty="0"/>
          </a:p>
        </p:txBody>
      </p:sp>
      <p:pic>
        <p:nvPicPr>
          <p:cNvPr id="4" name="Espace réservé du contenu 2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1556792"/>
            <a:ext cx="9186191" cy="4896543"/>
          </a:xfrm>
        </p:spPr>
      </p:pic>
      <p:sp>
        <p:nvSpPr>
          <p:cNvPr id="5" name="Accolade fermante 4"/>
          <p:cNvSpPr/>
          <p:nvPr/>
        </p:nvSpPr>
        <p:spPr>
          <a:xfrm>
            <a:off x="3995936" y="3429000"/>
            <a:ext cx="450050" cy="1944216"/>
          </a:xfrm>
          <a:prstGeom prst="rightBrace">
            <a:avLst>
              <a:gd name="adj1" fmla="val 64382"/>
              <a:gd name="adj2" fmla="val 49189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 flipH="1">
            <a:off x="5652120" y="3645024"/>
            <a:ext cx="30963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4644008" y="3933056"/>
            <a:ext cx="36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Header HTTP renvoyé par Apache…</a:t>
            </a:r>
          </a:p>
          <a:p>
            <a:r>
              <a:rPr lang="fr-FR" dirty="0" smtClean="0">
                <a:solidFill>
                  <a:srgbClr val="FF0000"/>
                </a:solidFill>
              </a:rPr>
              <a:t>…donc ce que vous pouvez modifier avec la fonction « header() »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5256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PHP : Fonctions avancées HTTP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5069160"/>
          </a:xfrm>
        </p:spPr>
        <p:txBody>
          <a:bodyPr>
            <a:normAutofit/>
          </a:bodyPr>
          <a:lstStyle/>
          <a:p>
            <a:r>
              <a:rPr lang="fr-FR" dirty="0"/>
              <a:t>Pour créer une redirection avec PHP, on utilise </a:t>
            </a:r>
            <a:r>
              <a:rPr lang="fr-FR" dirty="0" smtClean="0"/>
              <a:t>header pour </a:t>
            </a:r>
            <a:r>
              <a:rPr lang="fr-FR" dirty="0"/>
              <a:t>envoyer des </a:t>
            </a:r>
            <a:r>
              <a:rPr lang="fr-FR" dirty="0" smtClean="0"/>
              <a:t>en-têtes </a:t>
            </a:r>
            <a:r>
              <a:rPr lang="fr-FR" dirty="0"/>
              <a:t>de type </a:t>
            </a:r>
            <a:r>
              <a:rPr lang="fr-FR" i="1" dirty="0"/>
              <a:t>Location (adresse)</a:t>
            </a:r>
          </a:p>
          <a:p>
            <a:endParaRPr lang="fr-FR" dirty="0" smtClean="0"/>
          </a:p>
          <a:p>
            <a:r>
              <a:rPr lang="fr-FR" dirty="0" smtClean="0"/>
              <a:t>Script </a:t>
            </a:r>
            <a:r>
              <a:rPr lang="fr-FR" dirty="0"/>
              <a:t>de redirection </a:t>
            </a:r>
            <a:r>
              <a:rPr lang="fr-FR" dirty="0" smtClean="0"/>
              <a:t>(HTTP 302) :</a:t>
            </a: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/>
              <a:t>&lt;?</a:t>
            </a:r>
            <a:r>
              <a:rPr lang="fr-FR" dirty="0" err="1"/>
              <a:t>php</a:t>
            </a:r>
            <a:endParaRPr lang="fr-FR" dirty="0"/>
          </a:p>
          <a:p>
            <a:pPr marL="0" indent="0">
              <a:buNone/>
            </a:pPr>
            <a:r>
              <a:rPr lang="fr-FR" dirty="0" smtClean="0"/>
              <a:t>header</a:t>
            </a:r>
            <a:r>
              <a:rPr lang="fr-FR" dirty="0"/>
              <a:t>(</a:t>
            </a:r>
            <a:r>
              <a:rPr lang="fr-FR" dirty="0" smtClean="0"/>
              <a:t>'Location: http://monsite.com/page.php</a:t>
            </a:r>
            <a:r>
              <a:rPr lang="fr-FR" dirty="0"/>
              <a:t>');</a:t>
            </a:r>
            <a:br>
              <a:rPr lang="fr-FR" dirty="0"/>
            </a:br>
            <a:r>
              <a:rPr lang="fr-FR" dirty="0" smtClean="0"/>
              <a:t>?&gt;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13268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On peut envoyer des fichiers et jouer avec d’autres champs HTTP tels que le « Content-Type »</a:t>
            </a:r>
          </a:p>
          <a:p>
            <a:pPr lvl="1"/>
            <a:r>
              <a:rPr lang="fr-FR" dirty="0" smtClean="0"/>
              <a:t>« Content-Type » indique le type de donnée, donc le navigateur essayera d’utiliser l’outil préféré de l’utilisateur pour lire ce fichier</a:t>
            </a:r>
          </a:p>
          <a:p>
            <a:endParaRPr lang="fr-FR" dirty="0"/>
          </a:p>
          <a:p>
            <a:r>
              <a:rPr lang="fr-FR" dirty="0" err="1"/>
              <a:t>r</a:t>
            </a:r>
            <a:r>
              <a:rPr lang="fr-FR" dirty="0" err="1" smtClean="0"/>
              <a:t>eadfile</a:t>
            </a:r>
            <a:r>
              <a:rPr lang="fr-FR" dirty="0" smtClean="0"/>
              <a:t>() permet d’envoyer un fichier</a:t>
            </a:r>
            <a:endParaRPr lang="fr-FR" dirty="0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PHP : Fonctions avancées HTTP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78626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/>
          <a:lstStyle/>
          <a:p>
            <a:r>
              <a:rPr lang="fr-FR" dirty="0"/>
              <a:t>PHP : Fonctions avancées HTTP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99" y="692696"/>
            <a:ext cx="7025580" cy="6165304"/>
          </a:xfrm>
        </p:spPr>
      </p:pic>
      <p:sp>
        <p:nvSpPr>
          <p:cNvPr id="5" name="ZoneTexte 4"/>
          <p:cNvSpPr txBox="1"/>
          <p:nvPr/>
        </p:nvSpPr>
        <p:spPr>
          <a:xfrm>
            <a:off x="3563888" y="1268760"/>
            <a:ext cx="4464496" cy="120032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Le serveur web déclare en header qu’il s’agit de « </a:t>
            </a:r>
            <a:r>
              <a:rPr lang="fr-FR" dirty="0" err="1" smtClean="0"/>
              <a:t>text</a:t>
            </a:r>
            <a:r>
              <a:rPr lang="fr-FR" dirty="0" smtClean="0"/>
              <a:t>/html », donc du texte interprétable par le navigateur ou lisible par l’utilisateur.</a:t>
            </a:r>
            <a:br>
              <a:rPr lang="fr-FR" dirty="0" smtClean="0"/>
            </a:br>
            <a:r>
              <a:rPr lang="fr-FR" dirty="0" smtClean="0"/>
              <a:t>Le navigateur l’affiche donc.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0880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Rappel : Formulaires </a:t>
            </a:r>
            <a:r>
              <a:rPr lang="fr-FR" dirty="0" smtClean="0"/>
              <a:t>HTML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504" y="1196752"/>
            <a:ext cx="8966924" cy="5095468"/>
          </a:xfrm>
        </p:spPr>
        <p:txBody>
          <a:bodyPr>
            <a:normAutofit fontScale="92500" lnSpcReduction="10000"/>
          </a:bodyPr>
          <a:lstStyle/>
          <a:p>
            <a:r>
              <a:rPr lang="fr-FR" dirty="0" smtClean="0"/>
              <a:t>Un </a:t>
            </a:r>
            <a:r>
              <a:rPr lang="fr-FR" b="1" dirty="0" smtClean="0">
                <a:solidFill>
                  <a:srgbClr val="1F497D"/>
                </a:solidFill>
              </a:rPr>
              <a:t>formulaire HTML </a:t>
            </a:r>
            <a:r>
              <a:rPr lang="fr-FR" dirty="0" smtClean="0"/>
              <a:t>est défini par la balise</a:t>
            </a:r>
            <a:br>
              <a:rPr lang="fr-FR" dirty="0" smtClean="0"/>
            </a:br>
            <a:r>
              <a:rPr lang="fr-FR" b="1" dirty="0" smtClean="0"/>
              <a:t> &lt;</a:t>
            </a:r>
            <a:r>
              <a:rPr lang="fr-FR" b="1" dirty="0" err="1" smtClean="0"/>
              <a:t>form</a:t>
            </a:r>
            <a:r>
              <a:rPr lang="fr-FR" b="1" dirty="0" smtClean="0"/>
              <a:t> …&gt; … &lt;/</a:t>
            </a:r>
            <a:r>
              <a:rPr lang="fr-FR" b="1" dirty="0" err="1" smtClean="0"/>
              <a:t>form</a:t>
            </a:r>
            <a:r>
              <a:rPr lang="fr-FR" b="1" dirty="0" smtClean="0"/>
              <a:t>&gt;</a:t>
            </a:r>
          </a:p>
          <a:p>
            <a:pPr lvl="1"/>
            <a:r>
              <a:rPr lang="fr-FR" dirty="0" smtClean="0"/>
              <a:t>Tous les éléments sont à l’intérieur de la balise </a:t>
            </a:r>
            <a:br>
              <a:rPr lang="fr-FR" dirty="0" smtClean="0"/>
            </a:br>
            <a:r>
              <a:rPr lang="fr-FR" b="1" dirty="0" smtClean="0">
                <a:solidFill>
                  <a:srgbClr val="1F497D"/>
                </a:solidFill>
              </a:rPr>
              <a:t>&lt;</a:t>
            </a:r>
            <a:r>
              <a:rPr lang="fr-FR" b="1" dirty="0" err="1" smtClean="0">
                <a:solidFill>
                  <a:srgbClr val="1F497D"/>
                </a:solidFill>
              </a:rPr>
              <a:t>form</a:t>
            </a:r>
            <a:r>
              <a:rPr lang="fr-FR" b="1" dirty="0" smtClean="0"/>
              <a:t>  </a:t>
            </a:r>
            <a:r>
              <a:rPr lang="fr-FR" b="1" dirty="0" err="1" smtClean="0">
                <a:solidFill>
                  <a:srgbClr val="1F497D"/>
                </a:solidFill>
              </a:rPr>
              <a:t>name</a:t>
            </a:r>
            <a:r>
              <a:rPr lang="fr-FR" b="1" dirty="0" smtClean="0"/>
              <a:t>="</a:t>
            </a:r>
            <a:r>
              <a:rPr lang="fr-FR" i="1" dirty="0" err="1" smtClean="0"/>
              <a:t>nomFormulaire</a:t>
            </a:r>
            <a:r>
              <a:rPr lang="fr-FR" b="1" dirty="0" smtClean="0"/>
              <a:t>"  </a:t>
            </a:r>
          </a:p>
          <a:p>
            <a:pPr marL="0" lvl="1" indent="0" algn="ctr">
              <a:buNone/>
            </a:pPr>
            <a:r>
              <a:rPr lang="fr-FR" b="1" dirty="0" smtClean="0">
                <a:solidFill>
                  <a:srgbClr val="1F497D"/>
                </a:solidFill>
              </a:rPr>
              <a:t>              action</a:t>
            </a:r>
            <a:r>
              <a:rPr lang="fr-FR" b="1" dirty="0" smtClean="0"/>
              <a:t>="</a:t>
            </a:r>
            <a:r>
              <a:rPr lang="fr-FR" i="1" dirty="0" err="1" smtClean="0"/>
              <a:t>page.php</a:t>
            </a:r>
            <a:r>
              <a:rPr lang="fr-FR" b="1" dirty="0" smtClean="0"/>
              <a:t>"   </a:t>
            </a:r>
            <a:r>
              <a:rPr lang="fr-FR" b="1" dirty="0" err="1" smtClean="0">
                <a:solidFill>
                  <a:srgbClr val="1F497D"/>
                </a:solidFill>
              </a:rPr>
              <a:t>method</a:t>
            </a:r>
            <a:r>
              <a:rPr lang="fr-FR" b="1" dirty="0" smtClean="0"/>
              <a:t>="</a:t>
            </a:r>
            <a:r>
              <a:rPr lang="fr-FR" b="1" dirty="0" err="1" smtClean="0">
                <a:solidFill>
                  <a:srgbClr val="1F497D"/>
                </a:solidFill>
              </a:rPr>
              <a:t>get</a:t>
            </a:r>
            <a:r>
              <a:rPr lang="fr-FR" b="1" dirty="0" smtClean="0"/>
              <a:t> | </a:t>
            </a:r>
            <a:r>
              <a:rPr lang="fr-FR" b="1" dirty="0" smtClean="0">
                <a:solidFill>
                  <a:srgbClr val="1F497D"/>
                </a:solidFill>
              </a:rPr>
              <a:t>post</a:t>
            </a:r>
            <a:r>
              <a:rPr lang="fr-FR" b="1" dirty="0" smtClean="0"/>
              <a:t>" </a:t>
            </a:r>
            <a:r>
              <a:rPr lang="fr-FR" b="1" dirty="0" smtClean="0">
                <a:solidFill>
                  <a:srgbClr val="1F497D"/>
                </a:solidFill>
              </a:rPr>
              <a:t>&gt;</a:t>
            </a:r>
            <a:r>
              <a:rPr lang="fr-FR" b="1" dirty="0" smtClean="0"/>
              <a:t>  …. </a:t>
            </a:r>
            <a:r>
              <a:rPr lang="fr-FR" b="1" dirty="0" smtClean="0">
                <a:solidFill>
                  <a:srgbClr val="1F497D"/>
                </a:solidFill>
              </a:rPr>
              <a:t>&lt;/</a:t>
            </a:r>
            <a:r>
              <a:rPr lang="fr-FR" b="1" dirty="0" err="1" smtClean="0">
                <a:solidFill>
                  <a:srgbClr val="1F497D"/>
                </a:solidFill>
              </a:rPr>
              <a:t>form</a:t>
            </a:r>
            <a:r>
              <a:rPr lang="fr-FR" b="1" dirty="0" smtClean="0">
                <a:solidFill>
                  <a:srgbClr val="1F497D"/>
                </a:solidFill>
              </a:rPr>
              <a:t>&gt;</a:t>
            </a:r>
          </a:p>
          <a:p>
            <a:pPr marL="0" lvl="1" indent="0" algn="ctr">
              <a:buNone/>
            </a:pPr>
            <a:endParaRPr lang="fr-FR" sz="3900" b="1" dirty="0">
              <a:solidFill>
                <a:srgbClr val="1F497D"/>
              </a:solidFill>
            </a:endParaRPr>
          </a:p>
          <a:p>
            <a:pPr lvl="1"/>
            <a:r>
              <a:rPr lang="fr-FR" dirty="0" smtClean="0"/>
              <a:t>Les </a:t>
            </a:r>
            <a:r>
              <a:rPr lang="fr-FR" b="1" dirty="0" smtClean="0">
                <a:solidFill>
                  <a:srgbClr val="1F497D"/>
                </a:solidFill>
              </a:rPr>
              <a:t>champs du formulaire </a:t>
            </a:r>
            <a:r>
              <a:rPr lang="fr-FR" dirty="0" smtClean="0"/>
              <a:t>sont introduits par différents balises :</a:t>
            </a:r>
          </a:p>
          <a:p>
            <a:pPr lvl="2"/>
            <a:r>
              <a:rPr lang="fr-FR" dirty="0" smtClean="0"/>
              <a:t>&lt;</a:t>
            </a:r>
            <a:r>
              <a:rPr lang="fr-FR" b="1" dirty="0" smtClean="0">
                <a:solidFill>
                  <a:srgbClr val="1F497D"/>
                </a:solidFill>
              </a:rPr>
              <a:t>input</a:t>
            </a:r>
            <a:r>
              <a:rPr lang="fr-FR" dirty="0" smtClean="0">
                <a:solidFill>
                  <a:srgbClr val="1F497D"/>
                </a:solidFill>
              </a:rPr>
              <a:t> </a:t>
            </a:r>
            <a:r>
              <a:rPr lang="fr-FR" b="1" dirty="0" smtClean="0"/>
              <a:t>type</a:t>
            </a:r>
            <a:r>
              <a:rPr lang="fr-FR" dirty="0" smtClean="0"/>
              <a:t>="…" </a:t>
            </a:r>
            <a:r>
              <a:rPr lang="fr-FR" b="1" dirty="0" err="1" smtClean="0"/>
              <a:t>name</a:t>
            </a:r>
            <a:r>
              <a:rPr lang="fr-FR" dirty="0" smtClean="0"/>
              <a:t>="…" </a:t>
            </a:r>
            <a:r>
              <a:rPr lang="fr-FR" b="1" dirty="0" smtClean="0"/>
              <a:t>value</a:t>
            </a:r>
            <a:r>
              <a:rPr lang="fr-FR" dirty="0" smtClean="0"/>
              <a:t>="… " id="…" /&gt;</a:t>
            </a:r>
          </a:p>
          <a:p>
            <a:pPr lvl="2"/>
            <a:r>
              <a:rPr lang="fr-FR" dirty="0" smtClean="0"/>
              <a:t>&lt;</a:t>
            </a:r>
            <a:r>
              <a:rPr lang="fr-FR" b="1" dirty="0" err="1" smtClean="0">
                <a:solidFill>
                  <a:srgbClr val="1F497D"/>
                </a:solidFill>
              </a:rPr>
              <a:t>textarea</a:t>
            </a:r>
            <a:r>
              <a:rPr lang="fr-FR" dirty="0" smtClean="0"/>
              <a:t> </a:t>
            </a:r>
            <a:r>
              <a:rPr lang="fr-FR" b="1" dirty="0" err="1"/>
              <a:t>name</a:t>
            </a:r>
            <a:r>
              <a:rPr lang="fr-FR" dirty="0"/>
              <a:t>="…" </a:t>
            </a:r>
            <a:r>
              <a:rPr lang="fr-FR" dirty="0" smtClean="0"/>
              <a:t> id</a:t>
            </a:r>
            <a:r>
              <a:rPr lang="fr-FR" dirty="0"/>
              <a:t>="…"</a:t>
            </a:r>
            <a:r>
              <a:rPr lang="fr-FR" dirty="0" smtClean="0"/>
              <a:t>  </a:t>
            </a:r>
            <a:r>
              <a:rPr lang="fr-FR" b="1" dirty="0" smtClean="0"/>
              <a:t>cols</a:t>
            </a:r>
            <a:r>
              <a:rPr lang="fr-FR" dirty="0" smtClean="0"/>
              <a:t>="…"  </a:t>
            </a:r>
            <a:r>
              <a:rPr lang="fr-FR" b="1" dirty="0" err="1" smtClean="0"/>
              <a:t>rows</a:t>
            </a:r>
            <a:r>
              <a:rPr lang="fr-FR" dirty="0" smtClean="0"/>
              <a:t>="…" &gt; …  </a:t>
            </a:r>
            <a:r>
              <a:rPr lang="fr-FR" b="1" dirty="0" smtClean="0">
                <a:solidFill>
                  <a:srgbClr val="1F497D"/>
                </a:solidFill>
              </a:rPr>
              <a:t>&lt;/</a:t>
            </a:r>
            <a:r>
              <a:rPr lang="fr-FR" b="1" dirty="0" err="1" smtClean="0">
                <a:solidFill>
                  <a:srgbClr val="1F497D"/>
                </a:solidFill>
              </a:rPr>
              <a:t>textarea</a:t>
            </a:r>
            <a:r>
              <a:rPr lang="fr-FR" b="1" dirty="0" smtClean="0">
                <a:solidFill>
                  <a:srgbClr val="1F497D"/>
                </a:solidFill>
              </a:rPr>
              <a:t>&gt;</a:t>
            </a:r>
          </a:p>
          <a:p>
            <a:pPr lvl="2"/>
            <a:r>
              <a:rPr lang="fr-FR" dirty="0" smtClean="0"/>
              <a:t>&lt;</a:t>
            </a:r>
            <a:r>
              <a:rPr lang="fr-FR" b="1" dirty="0" smtClean="0">
                <a:solidFill>
                  <a:srgbClr val="1F497D"/>
                </a:solidFill>
              </a:rPr>
              <a:t>select</a:t>
            </a:r>
            <a:r>
              <a:rPr lang="fr-FR" dirty="0" smtClean="0"/>
              <a:t> </a:t>
            </a:r>
            <a:r>
              <a:rPr lang="fr-FR" b="1" dirty="0" err="1"/>
              <a:t>name</a:t>
            </a:r>
            <a:r>
              <a:rPr lang="fr-FR" dirty="0"/>
              <a:t>="…" </a:t>
            </a:r>
            <a:r>
              <a:rPr lang="fr-FR" dirty="0" smtClean="0"/>
              <a:t> id</a:t>
            </a:r>
            <a:r>
              <a:rPr lang="fr-FR" dirty="0"/>
              <a:t>="</a:t>
            </a:r>
            <a:r>
              <a:rPr lang="fr-FR" dirty="0" smtClean="0"/>
              <a:t>…" size=</a:t>
            </a:r>
            <a:r>
              <a:rPr lang="fr-FR" dirty="0"/>
              <a:t>"… </a:t>
            </a:r>
            <a:r>
              <a:rPr lang="fr-FR" dirty="0" smtClean="0"/>
              <a:t>" &gt;  </a:t>
            </a:r>
            <a:br>
              <a:rPr lang="fr-FR" dirty="0" smtClean="0"/>
            </a:br>
            <a:r>
              <a:rPr lang="fr-FR" dirty="0" smtClean="0"/>
              <a:t>        &lt;</a:t>
            </a:r>
            <a:r>
              <a:rPr lang="fr-FR" b="1" dirty="0" smtClean="0">
                <a:solidFill>
                  <a:srgbClr val="1F497D"/>
                </a:solidFill>
              </a:rPr>
              <a:t>option</a:t>
            </a:r>
            <a:r>
              <a:rPr lang="fr-FR" dirty="0" smtClean="0"/>
              <a:t> </a:t>
            </a:r>
            <a:r>
              <a:rPr lang="fr-FR" b="1" dirty="0"/>
              <a:t>value</a:t>
            </a:r>
            <a:r>
              <a:rPr lang="fr-FR" dirty="0"/>
              <a:t>="… </a:t>
            </a:r>
            <a:r>
              <a:rPr lang="fr-FR" dirty="0" smtClean="0"/>
              <a:t>" &gt; … </a:t>
            </a:r>
            <a:r>
              <a:rPr lang="fr-FR" b="1" dirty="0" smtClean="0">
                <a:solidFill>
                  <a:srgbClr val="1F497D"/>
                </a:solidFill>
              </a:rPr>
              <a:t>&lt;/option&gt;   &lt;/select&gt; </a:t>
            </a:r>
            <a:endParaRPr lang="fr-FR" b="1" dirty="0">
              <a:solidFill>
                <a:srgbClr val="1F497D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51456" y="3429000"/>
            <a:ext cx="3921792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000" b="1" dirty="0"/>
              <a:t>a</a:t>
            </a:r>
            <a:r>
              <a:rPr lang="fr-FR" sz="2000" b="1" dirty="0" smtClean="0"/>
              <a:t>ction</a:t>
            </a:r>
            <a:r>
              <a:rPr lang="fr-FR" sz="2000" dirty="0" smtClean="0"/>
              <a:t> : à qui on envoie les données</a:t>
            </a:r>
            <a:endParaRPr lang="fr-FR" sz="2000" dirty="0"/>
          </a:p>
        </p:txBody>
      </p:sp>
      <p:sp>
        <p:nvSpPr>
          <p:cNvPr id="17" name="ZoneTexte 16"/>
          <p:cNvSpPr txBox="1"/>
          <p:nvPr/>
        </p:nvSpPr>
        <p:spPr>
          <a:xfrm>
            <a:off x="4499928" y="3429000"/>
            <a:ext cx="4536568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000" b="1" dirty="0" err="1" smtClean="0"/>
              <a:t>method</a:t>
            </a:r>
            <a:r>
              <a:rPr lang="fr-FR" sz="2000" dirty="0" smtClean="0"/>
              <a:t>: comment on envoie les données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19547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/>
          <a:lstStyle/>
          <a:p>
            <a:r>
              <a:rPr lang="fr-FR" dirty="0"/>
              <a:t>PHP : Fonctions avancées HTTP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8" y="1700808"/>
            <a:ext cx="9149984" cy="4824536"/>
          </a:xfrm>
        </p:spPr>
      </p:pic>
      <p:sp>
        <p:nvSpPr>
          <p:cNvPr id="5" name="ZoneTexte 4"/>
          <p:cNvSpPr txBox="1"/>
          <p:nvPr/>
        </p:nvSpPr>
        <p:spPr>
          <a:xfrm>
            <a:off x="4427984" y="620688"/>
            <a:ext cx="4392488" cy="14773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Le serveur web déclare en header qu’il s’agit de « image/jpeg », donc d’une image au format JPEG. Le texte n’en étant pas, il est impossible d’afficher une image, mais le navigateur essaye tout de même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68403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/>
          <a:lstStyle/>
          <a:p>
            <a:r>
              <a:rPr lang="fr-FR" dirty="0"/>
              <a:t>PHP : Fonctions avancées HTTP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48" y="1078804"/>
            <a:ext cx="9160848" cy="5446540"/>
          </a:xfrm>
        </p:spPr>
      </p:pic>
      <p:sp>
        <p:nvSpPr>
          <p:cNvPr id="5" name="ZoneTexte 4"/>
          <p:cNvSpPr txBox="1"/>
          <p:nvPr/>
        </p:nvSpPr>
        <p:spPr>
          <a:xfrm>
            <a:off x="5580112" y="764704"/>
            <a:ext cx="3528392" cy="20313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Le serveur web déclare en header qu’il s’agit de « </a:t>
            </a:r>
            <a:r>
              <a:rPr lang="fr-FR" dirty="0" err="1" smtClean="0"/>
              <a:t>video</a:t>
            </a:r>
            <a:r>
              <a:rPr lang="fr-FR" dirty="0" smtClean="0"/>
              <a:t>/mp4 », donc d’une vidéo au format MP4. Le texte n’en étant pas, il est impossible d’afficher la vidéo, mais </a:t>
            </a:r>
            <a:r>
              <a:rPr lang="fr-FR" dirty="0"/>
              <a:t>le navigateur essaye tout de </a:t>
            </a:r>
            <a:r>
              <a:rPr lang="fr-FR" dirty="0" smtClean="0"/>
              <a:t>même</a:t>
            </a:r>
            <a:r>
              <a:rPr lang="fr-FR" dirty="0"/>
              <a:t> </a:t>
            </a:r>
            <a:r>
              <a:rPr lang="fr-FR" dirty="0" smtClean="0"/>
              <a:t>de le lire avec un lecteur de vidéos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6927633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/>
          <a:lstStyle/>
          <a:p>
            <a:r>
              <a:rPr lang="fr-FR" dirty="0"/>
              <a:t>PHP : Fonctions avancées HTTP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48" y="1698298"/>
            <a:ext cx="9160848" cy="4207552"/>
          </a:xfrm>
        </p:spPr>
      </p:pic>
      <p:sp>
        <p:nvSpPr>
          <p:cNvPr id="5" name="ZoneTexte 4"/>
          <p:cNvSpPr txBox="1"/>
          <p:nvPr/>
        </p:nvSpPr>
        <p:spPr>
          <a:xfrm>
            <a:off x="5580112" y="764704"/>
            <a:ext cx="3528392" cy="17543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Le serveur web déclare en header qu’il s’agit de « application/octet-</a:t>
            </a:r>
            <a:r>
              <a:rPr lang="fr-FR" dirty="0" err="1" smtClean="0"/>
              <a:t>stream</a:t>
            </a:r>
            <a:r>
              <a:rPr lang="fr-FR" dirty="0" smtClean="0"/>
              <a:t> », donc d’un flux d’octets. Par défaut, les navigateurs proposent de télécharger le fichier associé plutôt que de l’afficher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26113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PHP : Fonctions avancées HTTP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dirty="0"/>
              <a:t>&lt;?</a:t>
            </a:r>
            <a:r>
              <a:rPr lang="fr-FR" dirty="0" err="1"/>
              <a:t>php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  </a:t>
            </a:r>
            <a:r>
              <a:rPr lang="fr-FR" dirty="0" smtClean="0">
                <a:solidFill>
                  <a:srgbClr val="00B050"/>
                </a:solidFill>
              </a:rPr>
              <a:t>//</a:t>
            </a:r>
            <a:r>
              <a:rPr lang="fr-FR" dirty="0">
                <a:solidFill>
                  <a:srgbClr val="00B050"/>
                </a:solidFill>
              </a:rPr>
              <a:t> </a:t>
            </a:r>
            <a:r>
              <a:rPr lang="fr-FR" dirty="0" smtClean="0">
                <a:solidFill>
                  <a:srgbClr val="00B050"/>
                </a:solidFill>
              </a:rPr>
              <a:t>On </a:t>
            </a:r>
            <a:r>
              <a:rPr lang="fr-FR" dirty="0" err="1" smtClean="0">
                <a:solidFill>
                  <a:srgbClr val="00B050"/>
                </a:solidFill>
              </a:rPr>
              <a:t>declare</a:t>
            </a:r>
            <a:r>
              <a:rPr lang="fr-FR" dirty="0" smtClean="0">
                <a:solidFill>
                  <a:srgbClr val="00B050"/>
                </a:solidFill>
              </a:rPr>
              <a:t> un PDF</a:t>
            </a:r>
            <a:r>
              <a:rPr lang="fr-FR" dirty="0">
                <a:solidFill>
                  <a:srgbClr val="00B050"/>
                </a:solidFill>
              </a:rPr>
              <a:t/>
            </a:r>
            <a:br>
              <a:rPr lang="fr-FR" dirty="0">
                <a:solidFill>
                  <a:srgbClr val="00B050"/>
                </a:solidFill>
              </a:rPr>
            </a:br>
            <a:r>
              <a:rPr lang="fr-FR" dirty="0" smtClean="0"/>
              <a:t>  header</a:t>
            </a:r>
            <a:r>
              <a:rPr lang="fr-FR" dirty="0"/>
              <a:t>('Content-Type: application/</a:t>
            </a:r>
            <a:r>
              <a:rPr lang="fr-FR" dirty="0" err="1"/>
              <a:t>pdf</a:t>
            </a:r>
            <a:r>
              <a:rPr lang="fr-FR" dirty="0"/>
              <a:t>');</a:t>
            </a:r>
            <a:br>
              <a:rPr lang="fr-FR" dirty="0"/>
            </a:br>
            <a:r>
              <a:rPr lang="fr-FR" dirty="0"/>
              <a:t/>
            </a:r>
            <a:br>
              <a:rPr lang="fr-FR" dirty="0"/>
            </a:br>
            <a:r>
              <a:rPr lang="fr-FR" dirty="0" smtClean="0">
                <a:solidFill>
                  <a:srgbClr val="00B050"/>
                </a:solidFill>
              </a:rPr>
              <a:t>  //</a:t>
            </a:r>
            <a:r>
              <a:rPr lang="fr-FR" dirty="0">
                <a:solidFill>
                  <a:srgbClr val="00B050"/>
                </a:solidFill>
              </a:rPr>
              <a:t> </a:t>
            </a:r>
            <a:r>
              <a:rPr lang="fr-FR" dirty="0" smtClean="0">
                <a:solidFill>
                  <a:srgbClr val="00B050"/>
                </a:solidFill>
              </a:rPr>
              <a:t>Le client verra un fichier </a:t>
            </a:r>
            <a:r>
              <a:rPr lang="fr-FR" dirty="0">
                <a:solidFill>
                  <a:srgbClr val="00B050"/>
                </a:solidFill>
              </a:rPr>
              <a:t>"</a:t>
            </a:r>
            <a:r>
              <a:rPr lang="fr-FR" dirty="0" smtClean="0">
                <a:solidFill>
                  <a:srgbClr val="00B050"/>
                </a:solidFill>
              </a:rPr>
              <a:t>downloaded.pdf</a:t>
            </a:r>
            <a:r>
              <a:rPr lang="fr-FR" dirty="0">
                <a:solidFill>
                  <a:srgbClr val="00B050"/>
                </a:solidFill>
              </a:rPr>
              <a:t>"</a:t>
            </a:r>
            <a:r>
              <a:rPr lang="fr-FR" dirty="0"/>
              <a:t/>
            </a:r>
            <a:br>
              <a:rPr lang="fr-FR" dirty="0"/>
            </a:br>
            <a:r>
              <a:rPr lang="fr-FR" sz="3000" dirty="0" smtClean="0"/>
              <a:t>  header</a:t>
            </a:r>
            <a:r>
              <a:rPr lang="fr-FR" sz="3000" dirty="0"/>
              <a:t>('Content-Disposition: </a:t>
            </a:r>
            <a:r>
              <a:rPr lang="fr-FR" sz="3000" dirty="0" err="1"/>
              <a:t>attachment</a:t>
            </a:r>
            <a:r>
              <a:rPr lang="fr-FR" sz="3000" dirty="0"/>
              <a:t>; </a:t>
            </a:r>
            <a:r>
              <a:rPr lang="fr-FR" sz="3000" dirty="0" err="1"/>
              <a:t>filename</a:t>
            </a:r>
            <a:r>
              <a:rPr lang="fr-FR" sz="3000" dirty="0"/>
              <a:t>="downloaded.pdf"');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/>
            </a:r>
            <a:br>
              <a:rPr lang="fr-FR" dirty="0"/>
            </a:br>
            <a:r>
              <a:rPr lang="fr-FR" dirty="0" smtClean="0">
                <a:solidFill>
                  <a:srgbClr val="00B050"/>
                </a:solidFill>
              </a:rPr>
              <a:t>  //</a:t>
            </a:r>
            <a:r>
              <a:rPr lang="fr-FR" dirty="0">
                <a:solidFill>
                  <a:srgbClr val="00B050"/>
                </a:solidFill>
              </a:rPr>
              <a:t> </a:t>
            </a:r>
            <a:r>
              <a:rPr lang="fr-FR" dirty="0" smtClean="0">
                <a:solidFill>
                  <a:srgbClr val="00B050"/>
                </a:solidFill>
              </a:rPr>
              <a:t>Le fichier du serveur web qui sera transmis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  </a:t>
            </a:r>
            <a:r>
              <a:rPr lang="fr-FR" dirty="0" err="1" smtClean="0"/>
              <a:t>readfile</a:t>
            </a:r>
            <a:r>
              <a:rPr lang="fr-FR" dirty="0"/>
              <a:t>('original.pdf');</a:t>
            </a:r>
            <a:br>
              <a:rPr lang="fr-FR" dirty="0"/>
            </a:br>
            <a:r>
              <a:rPr lang="fr-FR" dirty="0"/>
              <a:t>?&gt; </a:t>
            </a:r>
          </a:p>
        </p:txBody>
      </p:sp>
    </p:spTree>
    <p:extLst>
      <p:ext uri="{BB962C8B-B14F-4D97-AF65-F5344CB8AC3E}">
        <p14:creationId xmlns:p14="http://schemas.microsoft.com/office/powerpoint/2010/main" val="417880240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PHP : Fonctions avancées HTTP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fr-FR" dirty="0"/>
              <a:t>&lt;?</a:t>
            </a:r>
            <a:r>
              <a:rPr lang="fr-FR" dirty="0" err="1"/>
              <a:t>php</a:t>
            </a:r>
            <a:r>
              <a:rPr lang="fr-FR" dirty="0"/>
              <a:t/>
            </a:r>
            <a:br>
              <a:rPr lang="fr-FR" dirty="0"/>
            </a:br>
            <a:r>
              <a:rPr lang="fr-FR" dirty="0">
                <a:solidFill>
                  <a:srgbClr val="FF0000"/>
                </a:solidFill>
              </a:rPr>
              <a:t>$file</a:t>
            </a:r>
            <a:r>
              <a:rPr lang="fr-FR" dirty="0"/>
              <a:t> = 'monkey.gif';</a:t>
            </a:r>
            <a:br>
              <a:rPr lang="fr-FR" dirty="0"/>
            </a:br>
            <a:r>
              <a:rPr lang="fr-FR" dirty="0"/>
              <a:t/>
            </a:r>
            <a:br>
              <a:rPr lang="fr-FR" dirty="0"/>
            </a:br>
            <a:r>
              <a:rPr lang="fr-FR" dirty="0"/>
              <a:t>if (</a:t>
            </a:r>
            <a:r>
              <a:rPr lang="fr-FR" dirty="0" err="1"/>
              <a:t>file_exists</a:t>
            </a:r>
            <a:r>
              <a:rPr lang="fr-FR" dirty="0"/>
              <a:t>($file)) {</a:t>
            </a:r>
            <a:br>
              <a:rPr lang="fr-FR" dirty="0"/>
            </a:br>
            <a:r>
              <a:rPr lang="fr-FR" dirty="0"/>
              <a:t>    header('Content-Description: File Transfer');</a:t>
            </a:r>
            <a:br>
              <a:rPr lang="fr-FR" dirty="0"/>
            </a:br>
            <a:r>
              <a:rPr lang="fr-FR" dirty="0"/>
              <a:t>    header('Content-Type: application/octet-</a:t>
            </a:r>
            <a:r>
              <a:rPr lang="fr-FR" dirty="0" err="1"/>
              <a:t>stream</a:t>
            </a:r>
            <a:r>
              <a:rPr lang="fr-FR" dirty="0"/>
              <a:t>');</a:t>
            </a:r>
            <a:br>
              <a:rPr lang="fr-FR" dirty="0"/>
            </a:br>
            <a:r>
              <a:rPr lang="fr-FR" dirty="0"/>
              <a:t>    header('Content-Disposition: </a:t>
            </a:r>
            <a:r>
              <a:rPr lang="fr-FR" dirty="0" err="1"/>
              <a:t>attachment</a:t>
            </a:r>
            <a:r>
              <a:rPr lang="fr-FR" dirty="0"/>
              <a:t>; </a:t>
            </a:r>
            <a:r>
              <a:rPr lang="fr-FR" dirty="0" err="1"/>
              <a:t>filename</a:t>
            </a:r>
            <a:r>
              <a:rPr lang="fr-FR" dirty="0"/>
              <a:t>="'.</a:t>
            </a:r>
            <a:r>
              <a:rPr lang="fr-FR" dirty="0" err="1"/>
              <a:t>basename</a:t>
            </a:r>
            <a:r>
              <a:rPr lang="fr-FR" dirty="0"/>
              <a:t>(</a:t>
            </a:r>
            <a:r>
              <a:rPr lang="fr-FR" dirty="0">
                <a:solidFill>
                  <a:srgbClr val="FF0000"/>
                </a:solidFill>
              </a:rPr>
              <a:t>$file</a:t>
            </a:r>
            <a:r>
              <a:rPr lang="fr-FR" dirty="0"/>
              <a:t>).'"');</a:t>
            </a:r>
            <a:br>
              <a:rPr lang="fr-FR" dirty="0"/>
            </a:br>
            <a:r>
              <a:rPr lang="fr-FR" dirty="0"/>
              <a:t>    header('Expires: 0');</a:t>
            </a:r>
            <a:br>
              <a:rPr lang="fr-FR" dirty="0"/>
            </a:br>
            <a:r>
              <a:rPr lang="fr-FR" dirty="0"/>
              <a:t>    header('Cache-Control: must-</a:t>
            </a:r>
            <a:r>
              <a:rPr lang="fr-FR" dirty="0" err="1"/>
              <a:t>revalidate</a:t>
            </a:r>
            <a:r>
              <a:rPr lang="fr-FR" dirty="0"/>
              <a:t>');</a:t>
            </a:r>
            <a:br>
              <a:rPr lang="fr-FR" dirty="0"/>
            </a:br>
            <a:r>
              <a:rPr lang="fr-FR" dirty="0"/>
              <a:t>    header('</a:t>
            </a:r>
            <a:r>
              <a:rPr lang="fr-FR" dirty="0" err="1"/>
              <a:t>Pragma</a:t>
            </a:r>
            <a:r>
              <a:rPr lang="fr-FR" dirty="0"/>
              <a:t>: public');</a:t>
            </a:r>
            <a:br>
              <a:rPr lang="fr-FR" dirty="0"/>
            </a:br>
            <a:r>
              <a:rPr lang="fr-FR" dirty="0"/>
              <a:t>    header('Content-</a:t>
            </a:r>
            <a:r>
              <a:rPr lang="fr-FR" dirty="0" err="1"/>
              <a:t>Length</a:t>
            </a:r>
            <a:r>
              <a:rPr lang="fr-FR" dirty="0"/>
              <a:t>: ' . </a:t>
            </a:r>
            <a:r>
              <a:rPr lang="fr-FR" dirty="0" err="1"/>
              <a:t>filesize</a:t>
            </a:r>
            <a:r>
              <a:rPr lang="fr-FR" dirty="0"/>
              <a:t>(</a:t>
            </a:r>
            <a:r>
              <a:rPr lang="fr-FR" dirty="0">
                <a:solidFill>
                  <a:srgbClr val="FF0000"/>
                </a:solidFill>
              </a:rPr>
              <a:t>$file</a:t>
            </a:r>
            <a:r>
              <a:rPr lang="fr-FR" dirty="0"/>
              <a:t>));</a:t>
            </a:r>
            <a:br>
              <a:rPr lang="fr-FR" dirty="0"/>
            </a:br>
            <a:r>
              <a:rPr lang="fr-FR" dirty="0"/>
              <a:t>    </a:t>
            </a:r>
            <a:r>
              <a:rPr lang="fr-FR" dirty="0" err="1"/>
              <a:t>readfile</a:t>
            </a:r>
            <a:r>
              <a:rPr lang="fr-FR" dirty="0"/>
              <a:t>(</a:t>
            </a:r>
            <a:r>
              <a:rPr lang="fr-FR" dirty="0">
                <a:solidFill>
                  <a:srgbClr val="FF0000"/>
                </a:solidFill>
              </a:rPr>
              <a:t>$file</a:t>
            </a:r>
            <a:r>
              <a:rPr lang="fr-FR" dirty="0"/>
              <a:t>);</a:t>
            </a:r>
            <a:br>
              <a:rPr lang="fr-FR" dirty="0"/>
            </a:br>
            <a:r>
              <a:rPr lang="fr-FR" dirty="0"/>
              <a:t>    exit;</a:t>
            </a:r>
            <a:br>
              <a:rPr lang="fr-FR" dirty="0"/>
            </a:br>
            <a:r>
              <a:rPr lang="fr-FR" dirty="0"/>
              <a:t>}</a:t>
            </a:r>
            <a:br>
              <a:rPr lang="fr-FR" dirty="0"/>
            </a:br>
            <a:r>
              <a:rPr lang="fr-FR" dirty="0"/>
              <a:t>?&gt; </a:t>
            </a:r>
          </a:p>
        </p:txBody>
      </p:sp>
    </p:spTree>
    <p:extLst>
      <p:ext uri="{BB962C8B-B14F-4D97-AF65-F5344CB8AC3E}">
        <p14:creationId xmlns:p14="http://schemas.microsoft.com/office/powerpoint/2010/main" val="45156177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1626</TotalTime>
  <Words>7224</Words>
  <Application>Microsoft Office PowerPoint</Application>
  <PresentationFormat>Affichage à l'écran (4:3)</PresentationFormat>
  <Paragraphs>1282</Paragraphs>
  <Slides>94</Slides>
  <Notes>49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94</vt:i4>
      </vt:variant>
    </vt:vector>
  </HeadingPairs>
  <TitlesOfParts>
    <vt:vector size="95" baseType="lpstr">
      <vt:lpstr>Thème Office</vt:lpstr>
      <vt:lpstr>Développement Web – PHP Cours 2 </vt:lpstr>
      <vt:lpstr>Rappels</vt:lpstr>
      <vt:lpstr>Rappels</vt:lpstr>
      <vt:lpstr>Rappels</vt:lpstr>
      <vt:lpstr>Rappels</vt:lpstr>
      <vt:lpstr>Rappels</vt:lpstr>
      <vt:lpstr>Caractéristiques PHP</vt:lpstr>
      <vt:lpstr>Rappel : Formulaires HTML</vt:lpstr>
      <vt:lpstr>Rappel : Formulaires HTML</vt:lpstr>
      <vt:lpstr>Rappel : Formulaires HTML</vt:lpstr>
      <vt:lpstr>Rappel : Formulaires HTML</vt:lpstr>
      <vt:lpstr>Communications Client - Serveur</vt:lpstr>
      <vt:lpstr>Communications Client - Serveur</vt:lpstr>
      <vt:lpstr>Communication C/S : GET</vt:lpstr>
      <vt:lpstr>Communications C/S : GET</vt:lpstr>
      <vt:lpstr>Communications C/S : GET</vt:lpstr>
      <vt:lpstr>Communications C/S : GET</vt:lpstr>
      <vt:lpstr>Communications C/S : GET</vt:lpstr>
      <vt:lpstr>Communications C/S : GET</vt:lpstr>
      <vt:lpstr>Communications C/S : GET</vt:lpstr>
      <vt:lpstr>Communications C/S : GET (logs)</vt:lpstr>
      <vt:lpstr>Communication C/S : POST</vt:lpstr>
      <vt:lpstr>Communication C/S : POST</vt:lpstr>
      <vt:lpstr>Communication C/S : POST  - HTML</vt:lpstr>
      <vt:lpstr>Communication C/S : POST - PHP</vt:lpstr>
      <vt:lpstr>Communication C/S : POST</vt:lpstr>
      <vt:lpstr>Communication C/S : POST</vt:lpstr>
      <vt:lpstr>Communication C/S : POST</vt:lpstr>
      <vt:lpstr>Communication C/S : POST</vt:lpstr>
      <vt:lpstr>Communications C/S : POST (logs)</vt:lpstr>
      <vt:lpstr>Statuts HTTP</vt:lpstr>
      <vt:lpstr>Statuts HTTP : classiques</vt:lpstr>
      <vt:lpstr>Statuts HTTP : 200</vt:lpstr>
      <vt:lpstr>Statuts HTTP</vt:lpstr>
      <vt:lpstr>Statuts HTTP : 404</vt:lpstr>
      <vt:lpstr>Statuts HTTP</vt:lpstr>
      <vt:lpstr>Statuts HTTP : 400</vt:lpstr>
      <vt:lpstr>Statuts HTTP</vt:lpstr>
      <vt:lpstr>PHP : Contrôle de Flot</vt:lpstr>
      <vt:lpstr>PHP : if … else …</vt:lpstr>
      <vt:lpstr>PHP : if … else …</vt:lpstr>
      <vt:lpstr>PHP : if … else …</vt:lpstr>
      <vt:lpstr>PHP : if … elseif … else …</vt:lpstr>
      <vt:lpstr>Présentation PowerPoint</vt:lpstr>
      <vt:lpstr>PHP : for …</vt:lpstr>
      <vt:lpstr>PHP : for …</vt:lpstr>
      <vt:lpstr>PHP : while …</vt:lpstr>
      <vt:lpstr>PHP : while …</vt:lpstr>
      <vt:lpstr>PHP : foreach …</vt:lpstr>
      <vt:lpstr>PHP : foreach …</vt:lpstr>
      <vt:lpstr>PHP : foreach …</vt:lpstr>
      <vt:lpstr>PHP : boucles</vt:lpstr>
      <vt:lpstr>PHP : Fonctions</vt:lpstr>
      <vt:lpstr>PHP</vt:lpstr>
      <vt:lpstr>Visibilité des variables</vt:lpstr>
      <vt:lpstr>Portée des variables globales</vt:lpstr>
      <vt:lpstr>Portée des variables globales</vt:lpstr>
      <vt:lpstr>Portée des variables globales</vt:lpstr>
      <vt:lpstr>Les variables superglobales</vt:lpstr>
      <vt:lpstr>Les variables superglobales</vt:lpstr>
      <vt:lpstr>Les variables superglobales</vt:lpstr>
      <vt:lpstr>Fonctions avancées</vt:lpstr>
      <vt:lpstr>PHP : Fonctions avancées</vt:lpstr>
      <vt:lpstr>PHP : Fonctions avancées</vt:lpstr>
      <vt:lpstr>PHP : Fonctions avancées</vt:lpstr>
      <vt:lpstr>PHP</vt:lpstr>
      <vt:lpstr>PHP : Fonctions avancées</vt:lpstr>
      <vt:lpstr>PHP : Fonctions avancées</vt:lpstr>
      <vt:lpstr>PHP : Fonctions avancées</vt:lpstr>
      <vt:lpstr>PHP : Fonctions avancées</vt:lpstr>
      <vt:lpstr>PHP : Fonctions avancées</vt:lpstr>
      <vt:lpstr>PHP : Fonctions avancées</vt:lpstr>
      <vt:lpstr>PHP : Fonctions avancées</vt:lpstr>
      <vt:lpstr>PHP : Fonctions avancées</vt:lpstr>
      <vt:lpstr>PHP : Fonctions avancées</vt:lpstr>
      <vt:lpstr>PHP : Fonctions avancées</vt:lpstr>
      <vt:lpstr>PHP : Fonctions avancées</vt:lpstr>
      <vt:lpstr>PHP : Fonctions avancées</vt:lpstr>
      <vt:lpstr>PHP : Fonctions avancées</vt:lpstr>
      <vt:lpstr>PHP : Fonctions avancées</vt:lpstr>
      <vt:lpstr>PHP : Fonctions avancées</vt:lpstr>
      <vt:lpstr>PHP : Fonctions avancées</vt:lpstr>
      <vt:lpstr>PHP : Fonctions avancées</vt:lpstr>
      <vt:lpstr>PHP : Fonctions avancées HTTP</vt:lpstr>
      <vt:lpstr>PHP : Fonctions avancées HTTP</vt:lpstr>
      <vt:lpstr>PHP : Fonctions avancées HTTP</vt:lpstr>
      <vt:lpstr>PHP : Fonctions avancées HTTP</vt:lpstr>
      <vt:lpstr>PHP : Fonctions avancées HTTP</vt:lpstr>
      <vt:lpstr>PHP : Fonctions avancées HTTP</vt:lpstr>
      <vt:lpstr>PHP : Fonctions avancées HTTP</vt:lpstr>
      <vt:lpstr>PHP : Fonctions avancées HTTP</vt:lpstr>
      <vt:lpstr>PHP : Fonctions avancées HTTP</vt:lpstr>
      <vt:lpstr>PHP : Fonctions avancées HTTP</vt:lpstr>
      <vt:lpstr>PHP : Fonctions avancées HTTP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Developpement web PHP</dc:title>
  <dc:creator>Fabrice et Ali</dc:creator>
  <cp:lastModifiedBy>Fabrice BOISSIER</cp:lastModifiedBy>
  <cp:revision>289</cp:revision>
  <dcterms:created xsi:type="dcterms:W3CDTF">2019-01-14T15:10:32Z</dcterms:created>
  <dcterms:modified xsi:type="dcterms:W3CDTF">2019-03-11T01:02:42Z</dcterms:modified>
</cp:coreProperties>
</file>